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301" r:id="rId15"/>
    <p:sldId id="300" r:id="rId16"/>
    <p:sldId id="268" r:id="rId17"/>
    <p:sldId id="270" r:id="rId18"/>
    <p:sldId id="297" r:id="rId19"/>
    <p:sldId id="271" r:id="rId20"/>
    <p:sldId id="272" r:id="rId21"/>
    <p:sldId id="273" r:id="rId22"/>
    <p:sldId id="274" r:id="rId23"/>
    <p:sldId id="275" r:id="rId24"/>
    <p:sldId id="276" r:id="rId25"/>
    <p:sldId id="302" r:id="rId26"/>
    <p:sldId id="303" r:id="rId27"/>
    <p:sldId id="277" r:id="rId28"/>
    <p:sldId id="278" r:id="rId29"/>
    <p:sldId id="304" r:id="rId30"/>
    <p:sldId id="279" r:id="rId31"/>
    <p:sldId id="280" r:id="rId32"/>
    <p:sldId id="305" r:id="rId33"/>
    <p:sldId id="306" r:id="rId34"/>
    <p:sldId id="308" r:id="rId35"/>
    <p:sldId id="307" r:id="rId36"/>
    <p:sldId id="281" r:id="rId37"/>
    <p:sldId id="282" r:id="rId38"/>
    <p:sldId id="283" r:id="rId39"/>
    <p:sldId id="284" r:id="rId40"/>
    <p:sldId id="285" r:id="rId41"/>
    <p:sldId id="309" r:id="rId42"/>
    <p:sldId id="286" r:id="rId43"/>
    <p:sldId id="310" r:id="rId44"/>
    <p:sldId id="287" r:id="rId45"/>
    <p:sldId id="311" r:id="rId46"/>
    <p:sldId id="288" r:id="rId47"/>
    <p:sldId id="313" r:id="rId48"/>
    <p:sldId id="289" r:id="rId49"/>
    <p:sldId id="312" r:id="rId50"/>
    <p:sldId id="290" r:id="rId51"/>
    <p:sldId id="291" r:id="rId52"/>
    <p:sldId id="314" r:id="rId53"/>
    <p:sldId id="315" r:id="rId54"/>
    <p:sldId id="317" r:id="rId55"/>
    <p:sldId id="316" r:id="rId56"/>
    <p:sldId id="292" r:id="rId57"/>
    <p:sldId id="293" r:id="rId58"/>
    <p:sldId id="294" r:id="rId59"/>
    <p:sldId id="295" r:id="rId60"/>
    <p:sldId id="296" r:id="rId61"/>
    <p:sldId id="298" r:id="rId62"/>
    <p:sldId id="299" r:id="rId63"/>
  </p:sldIdLst>
  <p:sldSz cx="540067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4660"/>
  </p:normalViewPr>
  <p:slideViewPr>
    <p:cSldViewPr snapToGrid="0">
      <p:cViewPr varScale="1">
        <p:scale>
          <a:sx n="127" d="100"/>
          <a:sy n="127" d="100"/>
        </p:scale>
        <p:origin x="268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3.wmf"/><Relationship Id="rId1" Type="http://schemas.openxmlformats.org/officeDocument/2006/relationships/image" Target="../media/image56.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image" Target="../media/image63.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5.wmf"/><Relationship Id="rId7" Type="http://schemas.openxmlformats.org/officeDocument/2006/relationships/image" Target="../media/image149.wmf"/><Relationship Id="rId2" Type="http://schemas.openxmlformats.org/officeDocument/2006/relationships/image" Target="../media/image144.wmf"/><Relationship Id="rId1" Type="http://schemas.openxmlformats.org/officeDocument/2006/relationships/image" Target="../media/image138.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5" Type="http://schemas.openxmlformats.org/officeDocument/2006/relationships/image" Target="../media/image160.wmf"/><Relationship Id="rId4" Type="http://schemas.openxmlformats.org/officeDocument/2006/relationships/image" Target="../media/image159.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5051" y="1122363"/>
            <a:ext cx="4590574" cy="2387600"/>
          </a:xfrm>
        </p:spPr>
        <p:txBody>
          <a:bodyPr anchor="b"/>
          <a:lstStyle>
            <a:lvl1pPr algn="ctr">
              <a:defRPr sz="3544"/>
            </a:lvl1pPr>
          </a:lstStyle>
          <a:p>
            <a:r>
              <a:rPr lang="en-US"/>
              <a:t>Click to edit Master title style</a:t>
            </a:r>
            <a:endParaRPr lang="en-US" dirty="0"/>
          </a:p>
        </p:txBody>
      </p:sp>
      <p:sp>
        <p:nvSpPr>
          <p:cNvPr id="3" name="Subtitle 2"/>
          <p:cNvSpPr>
            <a:spLocks noGrp="1"/>
          </p:cNvSpPr>
          <p:nvPr>
            <p:ph type="subTitle" idx="1"/>
          </p:nvPr>
        </p:nvSpPr>
        <p:spPr>
          <a:xfrm>
            <a:off x="675085" y="3602038"/>
            <a:ext cx="4050506" cy="1655762"/>
          </a:xfrm>
        </p:spPr>
        <p:txBody>
          <a:bodyPr/>
          <a:lstStyle>
            <a:lvl1pPr marL="0" indent="0" algn="ctr">
              <a:buNone/>
              <a:defRPr sz="1417"/>
            </a:lvl1pPr>
            <a:lvl2pPr marL="270022" indent="0" algn="ctr">
              <a:buNone/>
              <a:defRPr sz="1181"/>
            </a:lvl2pPr>
            <a:lvl3pPr marL="540045" indent="0" algn="ctr">
              <a:buNone/>
              <a:defRPr sz="1063"/>
            </a:lvl3pPr>
            <a:lvl4pPr marL="810067" indent="0" algn="ctr">
              <a:buNone/>
              <a:defRPr sz="945"/>
            </a:lvl4pPr>
            <a:lvl5pPr marL="1080089" indent="0" algn="ctr">
              <a:buNone/>
              <a:defRPr sz="945"/>
            </a:lvl5pPr>
            <a:lvl6pPr marL="1350112" indent="0" algn="ctr">
              <a:buNone/>
              <a:defRPr sz="945"/>
            </a:lvl6pPr>
            <a:lvl7pPr marL="1620134" indent="0" algn="ctr">
              <a:buNone/>
              <a:defRPr sz="945"/>
            </a:lvl7pPr>
            <a:lvl8pPr marL="1890156" indent="0" algn="ctr">
              <a:buNone/>
              <a:defRPr sz="945"/>
            </a:lvl8pPr>
            <a:lvl9pPr marL="2160179" indent="0" algn="ctr">
              <a:buNone/>
              <a:defRPr sz="94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63001-9BC0-484C-9C6B-938113C46BB9}"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392733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63001-9BC0-484C-9C6B-938113C46BB9}"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56716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64858" y="365125"/>
            <a:ext cx="116452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1297" y="365125"/>
            <a:ext cx="342605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63001-9BC0-484C-9C6B-938113C46BB9}"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43221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63001-9BC0-484C-9C6B-938113C46BB9}"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2509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8484" y="1709740"/>
            <a:ext cx="4658082" cy="2852737"/>
          </a:xfrm>
        </p:spPr>
        <p:txBody>
          <a:bodyPr anchor="b"/>
          <a:lstStyle>
            <a:lvl1pPr>
              <a:defRPr sz="3544"/>
            </a:lvl1pPr>
          </a:lstStyle>
          <a:p>
            <a:r>
              <a:rPr lang="en-US"/>
              <a:t>Click to edit Master title style</a:t>
            </a:r>
            <a:endParaRPr lang="en-US" dirty="0"/>
          </a:p>
        </p:txBody>
      </p:sp>
      <p:sp>
        <p:nvSpPr>
          <p:cNvPr id="3" name="Text Placeholder 2"/>
          <p:cNvSpPr>
            <a:spLocks noGrp="1"/>
          </p:cNvSpPr>
          <p:nvPr>
            <p:ph type="body" idx="1"/>
          </p:nvPr>
        </p:nvSpPr>
        <p:spPr>
          <a:xfrm>
            <a:off x="368484" y="4589465"/>
            <a:ext cx="4658082" cy="1500187"/>
          </a:xfrm>
        </p:spPr>
        <p:txBody>
          <a:bodyPr/>
          <a:lstStyle>
            <a:lvl1pPr marL="0" indent="0">
              <a:buNone/>
              <a:defRPr sz="1417">
                <a:solidFill>
                  <a:schemeClr val="tx1"/>
                </a:solidFill>
              </a:defRPr>
            </a:lvl1pPr>
            <a:lvl2pPr marL="270022" indent="0">
              <a:buNone/>
              <a:defRPr sz="1181">
                <a:solidFill>
                  <a:schemeClr val="tx1">
                    <a:tint val="75000"/>
                  </a:schemeClr>
                </a:solidFill>
              </a:defRPr>
            </a:lvl2pPr>
            <a:lvl3pPr marL="540045" indent="0">
              <a:buNone/>
              <a:defRPr sz="1063">
                <a:solidFill>
                  <a:schemeClr val="tx1">
                    <a:tint val="75000"/>
                  </a:schemeClr>
                </a:solidFill>
              </a:defRPr>
            </a:lvl3pPr>
            <a:lvl4pPr marL="810067" indent="0">
              <a:buNone/>
              <a:defRPr sz="945">
                <a:solidFill>
                  <a:schemeClr val="tx1">
                    <a:tint val="75000"/>
                  </a:schemeClr>
                </a:solidFill>
              </a:defRPr>
            </a:lvl4pPr>
            <a:lvl5pPr marL="1080089" indent="0">
              <a:buNone/>
              <a:defRPr sz="945">
                <a:solidFill>
                  <a:schemeClr val="tx1">
                    <a:tint val="75000"/>
                  </a:schemeClr>
                </a:solidFill>
              </a:defRPr>
            </a:lvl5pPr>
            <a:lvl6pPr marL="1350112" indent="0">
              <a:buNone/>
              <a:defRPr sz="945">
                <a:solidFill>
                  <a:schemeClr val="tx1">
                    <a:tint val="75000"/>
                  </a:schemeClr>
                </a:solidFill>
              </a:defRPr>
            </a:lvl6pPr>
            <a:lvl7pPr marL="1620134" indent="0">
              <a:buNone/>
              <a:defRPr sz="945">
                <a:solidFill>
                  <a:schemeClr val="tx1">
                    <a:tint val="75000"/>
                  </a:schemeClr>
                </a:solidFill>
              </a:defRPr>
            </a:lvl7pPr>
            <a:lvl8pPr marL="1890156" indent="0">
              <a:buNone/>
              <a:defRPr sz="945">
                <a:solidFill>
                  <a:schemeClr val="tx1">
                    <a:tint val="75000"/>
                  </a:schemeClr>
                </a:solidFill>
              </a:defRPr>
            </a:lvl8pPr>
            <a:lvl9pPr marL="2160179" indent="0">
              <a:buNone/>
              <a:defRPr sz="94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B63001-9BC0-484C-9C6B-938113C46BB9}"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1723688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71296" y="1825625"/>
            <a:ext cx="229528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734092" y="1825625"/>
            <a:ext cx="229528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B63001-9BC0-484C-9C6B-938113C46BB9}"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2829485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2000" y="365127"/>
            <a:ext cx="465808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72001" y="1681163"/>
            <a:ext cx="2284738" cy="823912"/>
          </a:xfrm>
        </p:spPr>
        <p:txBody>
          <a:bodyPr anchor="b"/>
          <a:lstStyle>
            <a:lvl1pPr marL="0" indent="0">
              <a:buNone/>
              <a:defRPr sz="1417" b="1"/>
            </a:lvl1pPr>
            <a:lvl2pPr marL="270022" indent="0">
              <a:buNone/>
              <a:defRPr sz="1181" b="1"/>
            </a:lvl2pPr>
            <a:lvl3pPr marL="540045" indent="0">
              <a:buNone/>
              <a:defRPr sz="1063" b="1"/>
            </a:lvl3pPr>
            <a:lvl4pPr marL="810067" indent="0">
              <a:buNone/>
              <a:defRPr sz="945" b="1"/>
            </a:lvl4pPr>
            <a:lvl5pPr marL="1080089" indent="0">
              <a:buNone/>
              <a:defRPr sz="945" b="1"/>
            </a:lvl5pPr>
            <a:lvl6pPr marL="1350112" indent="0">
              <a:buNone/>
              <a:defRPr sz="945" b="1"/>
            </a:lvl6pPr>
            <a:lvl7pPr marL="1620134" indent="0">
              <a:buNone/>
              <a:defRPr sz="945" b="1"/>
            </a:lvl7pPr>
            <a:lvl8pPr marL="1890156" indent="0">
              <a:buNone/>
              <a:defRPr sz="945" b="1"/>
            </a:lvl8pPr>
            <a:lvl9pPr marL="2160179" indent="0">
              <a:buNone/>
              <a:defRPr sz="945" b="1"/>
            </a:lvl9pPr>
          </a:lstStyle>
          <a:p>
            <a:pPr lvl="0"/>
            <a:r>
              <a:rPr lang="en-US"/>
              <a:t>Edit Master text styles</a:t>
            </a:r>
          </a:p>
        </p:txBody>
      </p:sp>
      <p:sp>
        <p:nvSpPr>
          <p:cNvPr id="4" name="Content Placeholder 3"/>
          <p:cNvSpPr>
            <a:spLocks noGrp="1"/>
          </p:cNvSpPr>
          <p:nvPr>
            <p:ph sz="half" idx="2"/>
          </p:nvPr>
        </p:nvSpPr>
        <p:spPr>
          <a:xfrm>
            <a:off x="372001" y="2505075"/>
            <a:ext cx="22847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734092" y="1681163"/>
            <a:ext cx="2295990" cy="823912"/>
          </a:xfrm>
        </p:spPr>
        <p:txBody>
          <a:bodyPr anchor="b"/>
          <a:lstStyle>
            <a:lvl1pPr marL="0" indent="0">
              <a:buNone/>
              <a:defRPr sz="1417" b="1"/>
            </a:lvl1pPr>
            <a:lvl2pPr marL="270022" indent="0">
              <a:buNone/>
              <a:defRPr sz="1181" b="1"/>
            </a:lvl2pPr>
            <a:lvl3pPr marL="540045" indent="0">
              <a:buNone/>
              <a:defRPr sz="1063" b="1"/>
            </a:lvl3pPr>
            <a:lvl4pPr marL="810067" indent="0">
              <a:buNone/>
              <a:defRPr sz="945" b="1"/>
            </a:lvl4pPr>
            <a:lvl5pPr marL="1080089" indent="0">
              <a:buNone/>
              <a:defRPr sz="945" b="1"/>
            </a:lvl5pPr>
            <a:lvl6pPr marL="1350112" indent="0">
              <a:buNone/>
              <a:defRPr sz="945" b="1"/>
            </a:lvl6pPr>
            <a:lvl7pPr marL="1620134" indent="0">
              <a:buNone/>
              <a:defRPr sz="945" b="1"/>
            </a:lvl7pPr>
            <a:lvl8pPr marL="1890156" indent="0">
              <a:buNone/>
              <a:defRPr sz="945" b="1"/>
            </a:lvl8pPr>
            <a:lvl9pPr marL="2160179" indent="0">
              <a:buNone/>
              <a:defRPr sz="945" b="1"/>
            </a:lvl9pPr>
          </a:lstStyle>
          <a:p>
            <a:pPr lvl="0"/>
            <a:r>
              <a:rPr lang="en-US"/>
              <a:t>Edit Master text styles</a:t>
            </a:r>
          </a:p>
        </p:txBody>
      </p:sp>
      <p:sp>
        <p:nvSpPr>
          <p:cNvPr id="6" name="Content Placeholder 5"/>
          <p:cNvSpPr>
            <a:spLocks noGrp="1"/>
          </p:cNvSpPr>
          <p:nvPr>
            <p:ph sz="quarter" idx="4"/>
          </p:nvPr>
        </p:nvSpPr>
        <p:spPr>
          <a:xfrm>
            <a:off x="2734092" y="2505075"/>
            <a:ext cx="229599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B63001-9BC0-484C-9C6B-938113C46BB9}" type="datetimeFigureOut">
              <a:rPr lang="en-US" smtClean="0"/>
              <a:t>7/17/2019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204624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B63001-9BC0-484C-9C6B-938113C46BB9}" type="datetimeFigureOut">
              <a:rPr lang="en-US" smtClean="0"/>
              <a:t>7/17/2019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76831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63001-9BC0-484C-9C6B-938113C46BB9}" type="datetimeFigureOut">
              <a:rPr lang="en-US" smtClean="0"/>
              <a:t>7/17/2019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158507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2000" y="457200"/>
            <a:ext cx="1741858" cy="1600200"/>
          </a:xfrm>
        </p:spPr>
        <p:txBody>
          <a:bodyPr anchor="b"/>
          <a:lstStyle>
            <a:lvl1pPr>
              <a:defRPr sz="1890"/>
            </a:lvl1pPr>
          </a:lstStyle>
          <a:p>
            <a:r>
              <a:rPr lang="en-US"/>
              <a:t>Click to edit Master title style</a:t>
            </a:r>
            <a:endParaRPr lang="en-US" dirty="0"/>
          </a:p>
        </p:txBody>
      </p:sp>
      <p:sp>
        <p:nvSpPr>
          <p:cNvPr id="3" name="Content Placeholder 2"/>
          <p:cNvSpPr>
            <a:spLocks noGrp="1"/>
          </p:cNvSpPr>
          <p:nvPr>
            <p:ph idx="1"/>
          </p:nvPr>
        </p:nvSpPr>
        <p:spPr>
          <a:xfrm>
            <a:off x="2295990" y="987427"/>
            <a:ext cx="2734092" cy="4873625"/>
          </a:xfrm>
        </p:spPr>
        <p:txBody>
          <a:bodyPr/>
          <a:lstStyle>
            <a:lvl1pPr>
              <a:defRPr sz="1890"/>
            </a:lvl1pPr>
            <a:lvl2pPr>
              <a:defRPr sz="1654"/>
            </a:lvl2pPr>
            <a:lvl3pPr>
              <a:defRPr sz="1417"/>
            </a:lvl3pPr>
            <a:lvl4pPr>
              <a:defRPr sz="1181"/>
            </a:lvl4pPr>
            <a:lvl5pPr>
              <a:defRPr sz="1181"/>
            </a:lvl5pPr>
            <a:lvl6pPr>
              <a:defRPr sz="1181"/>
            </a:lvl6pPr>
            <a:lvl7pPr>
              <a:defRPr sz="1181"/>
            </a:lvl7pPr>
            <a:lvl8pPr>
              <a:defRPr sz="1181"/>
            </a:lvl8pPr>
            <a:lvl9pPr>
              <a:defRPr sz="118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2000" y="2057400"/>
            <a:ext cx="1741858" cy="3811588"/>
          </a:xfrm>
        </p:spPr>
        <p:txBody>
          <a:bodyPr/>
          <a:lstStyle>
            <a:lvl1pPr marL="0" indent="0">
              <a:buNone/>
              <a:defRPr sz="945"/>
            </a:lvl1pPr>
            <a:lvl2pPr marL="270022" indent="0">
              <a:buNone/>
              <a:defRPr sz="827"/>
            </a:lvl2pPr>
            <a:lvl3pPr marL="540045" indent="0">
              <a:buNone/>
              <a:defRPr sz="709"/>
            </a:lvl3pPr>
            <a:lvl4pPr marL="810067" indent="0">
              <a:buNone/>
              <a:defRPr sz="591"/>
            </a:lvl4pPr>
            <a:lvl5pPr marL="1080089" indent="0">
              <a:buNone/>
              <a:defRPr sz="591"/>
            </a:lvl5pPr>
            <a:lvl6pPr marL="1350112" indent="0">
              <a:buNone/>
              <a:defRPr sz="591"/>
            </a:lvl6pPr>
            <a:lvl7pPr marL="1620134" indent="0">
              <a:buNone/>
              <a:defRPr sz="591"/>
            </a:lvl7pPr>
            <a:lvl8pPr marL="1890156" indent="0">
              <a:buNone/>
              <a:defRPr sz="591"/>
            </a:lvl8pPr>
            <a:lvl9pPr marL="2160179" indent="0">
              <a:buNone/>
              <a:defRPr sz="591"/>
            </a:lvl9pPr>
          </a:lstStyle>
          <a:p>
            <a:pPr lvl="0"/>
            <a:r>
              <a:rPr lang="en-US"/>
              <a:t>Edit Master text styles</a:t>
            </a:r>
          </a:p>
        </p:txBody>
      </p:sp>
      <p:sp>
        <p:nvSpPr>
          <p:cNvPr id="5" name="Date Placeholder 4"/>
          <p:cNvSpPr>
            <a:spLocks noGrp="1"/>
          </p:cNvSpPr>
          <p:nvPr>
            <p:ph type="dt" sz="half" idx="10"/>
          </p:nvPr>
        </p:nvSpPr>
        <p:spPr/>
        <p:txBody>
          <a:bodyPr/>
          <a:lstStyle/>
          <a:p>
            <a:fld id="{58B63001-9BC0-484C-9C6B-938113C46BB9}"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72595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2000" y="457200"/>
            <a:ext cx="1741858" cy="1600200"/>
          </a:xfrm>
        </p:spPr>
        <p:txBody>
          <a:bodyPr anchor="b"/>
          <a:lstStyle>
            <a:lvl1pPr>
              <a:defRPr sz="1890"/>
            </a:lvl1pPr>
          </a:lstStyle>
          <a:p>
            <a:r>
              <a:rPr lang="en-US"/>
              <a:t>Click to edit Master title style</a:t>
            </a:r>
            <a:endParaRPr lang="en-US" dirty="0"/>
          </a:p>
        </p:txBody>
      </p:sp>
      <p:sp>
        <p:nvSpPr>
          <p:cNvPr id="3" name="Picture Placeholder 2"/>
          <p:cNvSpPr>
            <a:spLocks noGrp="1" noChangeAspect="1"/>
          </p:cNvSpPr>
          <p:nvPr>
            <p:ph type="pic" idx="1"/>
          </p:nvPr>
        </p:nvSpPr>
        <p:spPr>
          <a:xfrm>
            <a:off x="2295990" y="987427"/>
            <a:ext cx="2734092" cy="4873625"/>
          </a:xfrm>
        </p:spPr>
        <p:txBody>
          <a:bodyPr anchor="t"/>
          <a:lstStyle>
            <a:lvl1pPr marL="0" indent="0">
              <a:buNone/>
              <a:defRPr sz="1890"/>
            </a:lvl1pPr>
            <a:lvl2pPr marL="270022" indent="0">
              <a:buNone/>
              <a:defRPr sz="1654"/>
            </a:lvl2pPr>
            <a:lvl3pPr marL="540045" indent="0">
              <a:buNone/>
              <a:defRPr sz="1417"/>
            </a:lvl3pPr>
            <a:lvl4pPr marL="810067" indent="0">
              <a:buNone/>
              <a:defRPr sz="1181"/>
            </a:lvl4pPr>
            <a:lvl5pPr marL="1080089" indent="0">
              <a:buNone/>
              <a:defRPr sz="1181"/>
            </a:lvl5pPr>
            <a:lvl6pPr marL="1350112" indent="0">
              <a:buNone/>
              <a:defRPr sz="1181"/>
            </a:lvl6pPr>
            <a:lvl7pPr marL="1620134" indent="0">
              <a:buNone/>
              <a:defRPr sz="1181"/>
            </a:lvl7pPr>
            <a:lvl8pPr marL="1890156" indent="0">
              <a:buNone/>
              <a:defRPr sz="1181"/>
            </a:lvl8pPr>
            <a:lvl9pPr marL="2160179" indent="0">
              <a:buNone/>
              <a:defRPr sz="1181"/>
            </a:lvl9pPr>
          </a:lstStyle>
          <a:p>
            <a:r>
              <a:rPr lang="en-US"/>
              <a:t>Click icon to add picture</a:t>
            </a:r>
            <a:endParaRPr lang="en-US" dirty="0"/>
          </a:p>
        </p:txBody>
      </p:sp>
      <p:sp>
        <p:nvSpPr>
          <p:cNvPr id="4" name="Text Placeholder 3"/>
          <p:cNvSpPr>
            <a:spLocks noGrp="1"/>
          </p:cNvSpPr>
          <p:nvPr>
            <p:ph type="body" sz="half" idx="2"/>
          </p:nvPr>
        </p:nvSpPr>
        <p:spPr>
          <a:xfrm>
            <a:off x="372000" y="2057400"/>
            <a:ext cx="1741858" cy="3811588"/>
          </a:xfrm>
        </p:spPr>
        <p:txBody>
          <a:bodyPr/>
          <a:lstStyle>
            <a:lvl1pPr marL="0" indent="0">
              <a:buNone/>
              <a:defRPr sz="945"/>
            </a:lvl1pPr>
            <a:lvl2pPr marL="270022" indent="0">
              <a:buNone/>
              <a:defRPr sz="827"/>
            </a:lvl2pPr>
            <a:lvl3pPr marL="540045" indent="0">
              <a:buNone/>
              <a:defRPr sz="709"/>
            </a:lvl3pPr>
            <a:lvl4pPr marL="810067" indent="0">
              <a:buNone/>
              <a:defRPr sz="591"/>
            </a:lvl4pPr>
            <a:lvl5pPr marL="1080089" indent="0">
              <a:buNone/>
              <a:defRPr sz="591"/>
            </a:lvl5pPr>
            <a:lvl6pPr marL="1350112" indent="0">
              <a:buNone/>
              <a:defRPr sz="591"/>
            </a:lvl6pPr>
            <a:lvl7pPr marL="1620134" indent="0">
              <a:buNone/>
              <a:defRPr sz="591"/>
            </a:lvl7pPr>
            <a:lvl8pPr marL="1890156" indent="0">
              <a:buNone/>
              <a:defRPr sz="591"/>
            </a:lvl8pPr>
            <a:lvl9pPr marL="2160179" indent="0">
              <a:buNone/>
              <a:defRPr sz="591"/>
            </a:lvl9pPr>
          </a:lstStyle>
          <a:p>
            <a:pPr lvl="0"/>
            <a:r>
              <a:rPr lang="en-US"/>
              <a:t>Edit Master text styles</a:t>
            </a:r>
          </a:p>
        </p:txBody>
      </p:sp>
      <p:sp>
        <p:nvSpPr>
          <p:cNvPr id="5" name="Date Placeholder 4"/>
          <p:cNvSpPr>
            <a:spLocks noGrp="1"/>
          </p:cNvSpPr>
          <p:nvPr>
            <p:ph type="dt" sz="half" idx="10"/>
          </p:nvPr>
        </p:nvSpPr>
        <p:spPr/>
        <p:txBody>
          <a:bodyPr/>
          <a:lstStyle/>
          <a:p>
            <a:fld id="{58B63001-9BC0-484C-9C6B-938113C46BB9}"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A8D663-0BE8-43BB-ABD0-A99C5477E9FF}" type="slidenum">
              <a:rPr lang="en-US" smtClean="0"/>
              <a:t>‹#›</a:t>
            </a:fld>
            <a:endParaRPr lang="en-US"/>
          </a:p>
        </p:txBody>
      </p:sp>
    </p:spTree>
    <p:extLst>
      <p:ext uri="{BB962C8B-B14F-4D97-AF65-F5344CB8AC3E}">
        <p14:creationId xmlns:p14="http://schemas.microsoft.com/office/powerpoint/2010/main" val="200275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297" y="365127"/>
            <a:ext cx="465808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71297" y="1825625"/>
            <a:ext cx="465808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1296" y="6356352"/>
            <a:ext cx="1215152" cy="365125"/>
          </a:xfrm>
          <a:prstGeom prst="rect">
            <a:avLst/>
          </a:prstGeom>
        </p:spPr>
        <p:txBody>
          <a:bodyPr vert="horz" lIns="91440" tIns="45720" rIns="91440" bIns="45720" rtlCol="0" anchor="ctr"/>
          <a:lstStyle>
            <a:lvl1pPr algn="l">
              <a:defRPr sz="709">
                <a:solidFill>
                  <a:schemeClr val="tx1">
                    <a:tint val="75000"/>
                  </a:schemeClr>
                </a:solidFill>
              </a:defRPr>
            </a:lvl1pPr>
          </a:lstStyle>
          <a:p>
            <a:fld id="{58B63001-9BC0-484C-9C6B-938113C46BB9}" type="datetimeFigureOut">
              <a:rPr lang="en-US" smtClean="0"/>
              <a:t>7/17/2019</a:t>
            </a:fld>
            <a:endParaRPr lang="en-US"/>
          </a:p>
        </p:txBody>
      </p:sp>
      <p:sp>
        <p:nvSpPr>
          <p:cNvPr id="5" name="Footer Placeholder 4"/>
          <p:cNvSpPr>
            <a:spLocks noGrp="1"/>
          </p:cNvSpPr>
          <p:nvPr>
            <p:ph type="ftr" sz="quarter" idx="3"/>
          </p:nvPr>
        </p:nvSpPr>
        <p:spPr>
          <a:xfrm>
            <a:off x="1788974" y="6356352"/>
            <a:ext cx="1822728" cy="365125"/>
          </a:xfrm>
          <a:prstGeom prst="rect">
            <a:avLst/>
          </a:prstGeom>
        </p:spPr>
        <p:txBody>
          <a:bodyPr vert="horz" lIns="91440" tIns="45720" rIns="91440" bIns="45720" rtlCol="0" anchor="ctr"/>
          <a:lstStyle>
            <a:lvl1pPr algn="ctr">
              <a:defRPr sz="70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814227" y="6356352"/>
            <a:ext cx="1215152" cy="365125"/>
          </a:xfrm>
          <a:prstGeom prst="rect">
            <a:avLst/>
          </a:prstGeom>
        </p:spPr>
        <p:txBody>
          <a:bodyPr vert="horz" lIns="91440" tIns="45720" rIns="91440" bIns="45720" rtlCol="0" anchor="ctr"/>
          <a:lstStyle>
            <a:lvl1pPr algn="r">
              <a:defRPr sz="709">
                <a:solidFill>
                  <a:schemeClr val="tx1">
                    <a:tint val="75000"/>
                  </a:schemeClr>
                </a:solidFill>
              </a:defRPr>
            </a:lvl1pPr>
          </a:lstStyle>
          <a:p>
            <a:fld id="{7FA8D663-0BE8-43BB-ABD0-A99C5477E9FF}" type="slidenum">
              <a:rPr lang="en-US" smtClean="0"/>
              <a:t>‹#›</a:t>
            </a:fld>
            <a:endParaRPr lang="en-US"/>
          </a:p>
        </p:txBody>
      </p:sp>
    </p:spTree>
    <p:extLst>
      <p:ext uri="{BB962C8B-B14F-4D97-AF65-F5344CB8AC3E}">
        <p14:creationId xmlns:p14="http://schemas.microsoft.com/office/powerpoint/2010/main" val="4165634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40045" rtl="0" eaLnBrk="1" latinLnBrk="0" hangingPunct="1">
        <a:lnSpc>
          <a:spcPct val="90000"/>
        </a:lnSpc>
        <a:spcBef>
          <a:spcPct val="0"/>
        </a:spcBef>
        <a:buNone/>
        <a:defRPr sz="2599" kern="1200">
          <a:solidFill>
            <a:schemeClr val="tx1"/>
          </a:solidFill>
          <a:latin typeface="+mj-lt"/>
          <a:ea typeface="+mj-ea"/>
          <a:cs typeface="+mj-cs"/>
        </a:defRPr>
      </a:lvl1pPr>
    </p:titleStyle>
    <p:bodyStyle>
      <a:lvl1pPr marL="135011" indent="-135011" algn="l" defTabSz="540045" rtl="0" eaLnBrk="1" latinLnBrk="0" hangingPunct="1">
        <a:lnSpc>
          <a:spcPct val="90000"/>
        </a:lnSpc>
        <a:spcBef>
          <a:spcPts val="591"/>
        </a:spcBef>
        <a:buFont typeface="Arial" panose="020B0604020202020204" pitchFamily="34" charset="0"/>
        <a:buChar char="•"/>
        <a:defRPr sz="1654" kern="1200">
          <a:solidFill>
            <a:schemeClr val="tx1"/>
          </a:solidFill>
          <a:latin typeface="+mn-lt"/>
          <a:ea typeface="+mn-ea"/>
          <a:cs typeface="+mn-cs"/>
        </a:defRPr>
      </a:lvl1pPr>
      <a:lvl2pPr marL="405033" indent="-135011" algn="l" defTabSz="540045" rtl="0" eaLnBrk="1" latinLnBrk="0" hangingPunct="1">
        <a:lnSpc>
          <a:spcPct val="90000"/>
        </a:lnSpc>
        <a:spcBef>
          <a:spcPts val="295"/>
        </a:spcBef>
        <a:buFont typeface="Arial" panose="020B0604020202020204" pitchFamily="34" charset="0"/>
        <a:buChar char="•"/>
        <a:defRPr sz="1417" kern="1200">
          <a:solidFill>
            <a:schemeClr val="tx1"/>
          </a:solidFill>
          <a:latin typeface="+mn-lt"/>
          <a:ea typeface="+mn-ea"/>
          <a:cs typeface="+mn-cs"/>
        </a:defRPr>
      </a:lvl2pPr>
      <a:lvl3pPr marL="675056" indent="-135011" algn="l" defTabSz="540045" rtl="0" eaLnBrk="1" latinLnBrk="0" hangingPunct="1">
        <a:lnSpc>
          <a:spcPct val="90000"/>
        </a:lnSpc>
        <a:spcBef>
          <a:spcPts val="295"/>
        </a:spcBef>
        <a:buFont typeface="Arial" panose="020B0604020202020204" pitchFamily="34" charset="0"/>
        <a:buChar char="•"/>
        <a:defRPr sz="1181" kern="1200">
          <a:solidFill>
            <a:schemeClr val="tx1"/>
          </a:solidFill>
          <a:latin typeface="+mn-lt"/>
          <a:ea typeface="+mn-ea"/>
          <a:cs typeface="+mn-cs"/>
        </a:defRPr>
      </a:lvl3pPr>
      <a:lvl4pPr marL="945078"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4pPr>
      <a:lvl5pPr marL="1215100"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5pPr>
      <a:lvl6pPr marL="1485123"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6pPr>
      <a:lvl7pPr marL="1755145"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7pPr>
      <a:lvl8pPr marL="2025167"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8pPr>
      <a:lvl9pPr marL="2295190" indent="-135011" algn="l" defTabSz="540045" rtl="0" eaLnBrk="1" latinLnBrk="0" hangingPunct="1">
        <a:lnSpc>
          <a:spcPct val="90000"/>
        </a:lnSpc>
        <a:spcBef>
          <a:spcPts val="295"/>
        </a:spcBef>
        <a:buFont typeface="Arial" panose="020B0604020202020204" pitchFamily="34" charset="0"/>
        <a:buChar char="•"/>
        <a:defRPr sz="1063" kern="1200">
          <a:solidFill>
            <a:schemeClr val="tx1"/>
          </a:solidFill>
          <a:latin typeface="+mn-lt"/>
          <a:ea typeface="+mn-ea"/>
          <a:cs typeface="+mn-cs"/>
        </a:defRPr>
      </a:lvl9pPr>
    </p:bodyStyle>
    <p:otherStyle>
      <a:defPPr>
        <a:defRPr lang="en-US"/>
      </a:defPPr>
      <a:lvl1pPr marL="0" algn="l" defTabSz="540045" rtl="0" eaLnBrk="1" latinLnBrk="0" hangingPunct="1">
        <a:defRPr sz="1063" kern="1200">
          <a:solidFill>
            <a:schemeClr val="tx1"/>
          </a:solidFill>
          <a:latin typeface="+mn-lt"/>
          <a:ea typeface="+mn-ea"/>
          <a:cs typeface="+mn-cs"/>
        </a:defRPr>
      </a:lvl1pPr>
      <a:lvl2pPr marL="270022" algn="l" defTabSz="540045" rtl="0" eaLnBrk="1" latinLnBrk="0" hangingPunct="1">
        <a:defRPr sz="1063" kern="1200">
          <a:solidFill>
            <a:schemeClr val="tx1"/>
          </a:solidFill>
          <a:latin typeface="+mn-lt"/>
          <a:ea typeface="+mn-ea"/>
          <a:cs typeface="+mn-cs"/>
        </a:defRPr>
      </a:lvl2pPr>
      <a:lvl3pPr marL="540045" algn="l" defTabSz="540045" rtl="0" eaLnBrk="1" latinLnBrk="0" hangingPunct="1">
        <a:defRPr sz="1063" kern="1200">
          <a:solidFill>
            <a:schemeClr val="tx1"/>
          </a:solidFill>
          <a:latin typeface="+mn-lt"/>
          <a:ea typeface="+mn-ea"/>
          <a:cs typeface="+mn-cs"/>
        </a:defRPr>
      </a:lvl3pPr>
      <a:lvl4pPr marL="810067" algn="l" defTabSz="540045" rtl="0" eaLnBrk="1" latinLnBrk="0" hangingPunct="1">
        <a:defRPr sz="1063" kern="1200">
          <a:solidFill>
            <a:schemeClr val="tx1"/>
          </a:solidFill>
          <a:latin typeface="+mn-lt"/>
          <a:ea typeface="+mn-ea"/>
          <a:cs typeface="+mn-cs"/>
        </a:defRPr>
      </a:lvl4pPr>
      <a:lvl5pPr marL="1080089" algn="l" defTabSz="540045" rtl="0" eaLnBrk="1" latinLnBrk="0" hangingPunct="1">
        <a:defRPr sz="1063" kern="1200">
          <a:solidFill>
            <a:schemeClr val="tx1"/>
          </a:solidFill>
          <a:latin typeface="+mn-lt"/>
          <a:ea typeface="+mn-ea"/>
          <a:cs typeface="+mn-cs"/>
        </a:defRPr>
      </a:lvl5pPr>
      <a:lvl6pPr marL="1350112" algn="l" defTabSz="540045" rtl="0" eaLnBrk="1" latinLnBrk="0" hangingPunct="1">
        <a:defRPr sz="1063" kern="1200">
          <a:solidFill>
            <a:schemeClr val="tx1"/>
          </a:solidFill>
          <a:latin typeface="+mn-lt"/>
          <a:ea typeface="+mn-ea"/>
          <a:cs typeface="+mn-cs"/>
        </a:defRPr>
      </a:lvl6pPr>
      <a:lvl7pPr marL="1620134" algn="l" defTabSz="540045" rtl="0" eaLnBrk="1" latinLnBrk="0" hangingPunct="1">
        <a:defRPr sz="1063" kern="1200">
          <a:solidFill>
            <a:schemeClr val="tx1"/>
          </a:solidFill>
          <a:latin typeface="+mn-lt"/>
          <a:ea typeface="+mn-ea"/>
          <a:cs typeface="+mn-cs"/>
        </a:defRPr>
      </a:lvl7pPr>
      <a:lvl8pPr marL="1890156" algn="l" defTabSz="540045" rtl="0" eaLnBrk="1" latinLnBrk="0" hangingPunct="1">
        <a:defRPr sz="1063" kern="1200">
          <a:solidFill>
            <a:schemeClr val="tx1"/>
          </a:solidFill>
          <a:latin typeface="+mn-lt"/>
          <a:ea typeface="+mn-ea"/>
          <a:cs typeface="+mn-cs"/>
        </a:defRPr>
      </a:lvl8pPr>
      <a:lvl9pPr marL="2160179" algn="l" defTabSz="540045" rtl="0" eaLnBrk="1" latinLnBrk="0" hangingPunct="1">
        <a:defRPr sz="10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4.bin"/><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image" Target="../media/image10.emf"/><Relationship Id="rId4" Type="http://schemas.openxmlformats.org/officeDocument/2006/relationships/image" Target="../media/image23.wmf"/><Relationship Id="rId9"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0.bin"/><Relationship Id="rId18" Type="http://schemas.openxmlformats.org/officeDocument/2006/relationships/image" Target="../media/image30.wmf"/><Relationship Id="rId3" Type="http://schemas.openxmlformats.org/officeDocument/2006/relationships/image" Target="../media/image9.emf"/><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27.wmf"/><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9.bin"/><Relationship Id="rId24" Type="http://schemas.openxmlformats.org/officeDocument/2006/relationships/image" Target="../media/image33.w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image" Target="../media/image26.wmf"/><Relationship Id="rId19" Type="http://schemas.openxmlformats.org/officeDocument/2006/relationships/oleObject" Target="../embeddings/oleObject13.bin"/><Relationship Id="rId4" Type="http://schemas.openxmlformats.org/officeDocument/2006/relationships/image" Target="../media/image22.png"/><Relationship Id="rId9" Type="http://schemas.openxmlformats.org/officeDocument/2006/relationships/oleObject" Target="../embeddings/oleObject8.bin"/><Relationship Id="rId14" Type="http://schemas.openxmlformats.org/officeDocument/2006/relationships/image" Target="../media/image28.wmf"/><Relationship Id="rId22" Type="http://schemas.openxmlformats.org/officeDocument/2006/relationships/image" Target="../media/image32.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0.emf"/><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36.wmf"/><Relationship Id="rId5" Type="http://schemas.openxmlformats.org/officeDocument/2006/relationships/image" Target="../media/image22.png"/><Relationship Id="rId10" Type="http://schemas.openxmlformats.org/officeDocument/2006/relationships/oleObject" Target="../embeddings/oleObject18.bin"/><Relationship Id="rId4" Type="http://schemas.openxmlformats.org/officeDocument/2006/relationships/image" Target="../media/image21.emf"/><Relationship Id="rId9" Type="http://schemas.openxmlformats.org/officeDocument/2006/relationships/image" Target="../media/image35.wmf"/></Relationships>
</file>

<file path=ppt/slides/_rels/slide16.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23.bin"/><Relationship Id="rId3" Type="http://schemas.openxmlformats.org/officeDocument/2006/relationships/image" Target="../media/image21.emf"/><Relationship Id="rId7" Type="http://schemas.openxmlformats.org/officeDocument/2006/relationships/oleObject" Target="../embeddings/oleObject20.bin"/><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emf"/><Relationship Id="rId11" Type="http://schemas.openxmlformats.org/officeDocument/2006/relationships/oleObject" Target="../embeddings/oleObject22.bin"/><Relationship Id="rId5" Type="http://schemas.openxmlformats.org/officeDocument/2006/relationships/image" Target="../media/image37.wmf"/><Relationship Id="rId10" Type="http://schemas.openxmlformats.org/officeDocument/2006/relationships/image" Target="../media/image38.wmf"/><Relationship Id="rId4" Type="http://schemas.openxmlformats.org/officeDocument/2006/relationships/oleObject" Target="../embeddings/oleObject19.bin"/><Relationship Id="rId9" Type="http://schemas.openxmlformats.org/officeDocument/2006/relationships/oleObject" Target="../embeddings/oleObject21.bin"/><Relationship Id="rId14" Type="http://schemas.openxmlformats.org/officeDocument/2006/relationships/image" Target="../media/image40.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oleObject" Target="../embeddings/oleObject27.bin"/><Relationship Id="rId3" Type="http://schemas.openxmlformats.org/officeDocument/2006/relationships/image" Target="../media/image9.emf"/><Relationship Id="rId7" Type="http://schemas.openxmlformats.org/officeDocument/2006/relationships/image" Target="../media/image10.emf"/><Relationship Id="rId12" Type="http://schemas.openxmlformats.org/officeDocument/2006/relationships/image" Target="../media/image17.jpeg"/><Relationship Id="rId2" Type="http://schemas.openxmlformats.org/officeDocument/2006/relationships/slideLayout" Target="../slideLayouts/slideLayout2.xml"/><Relationship Id="rId16" Type="http://schemas.openxmlformats.org/officeDocument/2006/relationships/image" Target="../media/image45.wmf"/><Relationship Id="rId1" Type="http://schemas.openxmlformats.org/officeDocument/2006/relationships/vmlDrawing" Target="../drawings/vmlDrawing7.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24.bin"/><Relationship Id="rId15" Type="http://schemas.openxmlformats.org/officeDocument/2006/relationships/oleObject" Target="../embeddings/oleObject28.bin"/><Relationship Id="rId10" Type="http://schemas.openxmlformats.org/officeDocument/2006/relationships/oleObject" Target="../embeddings/oleObject26.bin"/><Relationship Id="rId4" Type="http://schemas.openxmlformats.org/officeDocument/2006/relationships/image" Target="../media/image22.png"/><Relationship Id="rId9" Type="http://schemas.openxmlformats.org/officeDocument/2006/relationships/image" Target="../media/image42.wmf"/><Relationship Id="rId14" Type="http://schemas.openxmlformats.org/officeDocument/2006/relationships/image" Target="../media/image44.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oleObject" Target="../embeddings/oleObject27.bin"/><Relationship Id="rId3" Type="http://schemas.openxmlformats.org/officeDocument/2006/relationships/image" Target="../media/image9.emf"/><Relationship Id="rId7" Type="http://schemas.openxmlformats.org/officeDocument/2006/relationships/image" Target="../media/image10.emf"/><Relationship Id="rId12" Type="http://schemas.openxmlformats.org/officeDocument/2006/relationships/image" Target="../media/image17.jpeg"/><Relationship Id="rId2" Type="http://schemas.openxmlformats.org/officeDocument/2006/relationships/slideLayout" Target="../slideLayouts/slideLayout2.xml"/><Relationship Id="rId16" Type="http://schemas.openxmlformats.org/officeDocument/2006/relationships/image" Target="../media/image45.wmf"/><Relationship Id="rId1" Type="http://schemas.openxmlformats.org/officeDocument/2006/relationships/vmlDrawing" Target="../drawings/vmlDrawing8.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24.bin"/><Relationship Id="rId15" Type="http://schemas.openxmlformats.org/officeDocument/2006/relationships/oleObject" Target="../embeddings/oleObject28.bin"/><Relationship Id="rId10" Type="http://schemas.openxmlformats.org/officeDocument/2006/relationships/oleObject" Target="../embeddings/oleObject26.bin"/><Relationship Id="rId4" Type="http://schemas.openxmlformats.org/officeDocument/2006/relationships/image" Target="../media/image22.png"/><Relationship Id="rId9" Type="http://schemas.openxmlformats.org/officeDocument/2006/relationships/image" Target="../media/image42.wmf"/><Relationship Id="rId14" Type="http://schemas.openxmlformats.org/officeDocument/2006/relationships/image" Target="../media/image44.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image" Target="../media/image9.emf"/><Relationship Id="rId7" Type="http://schemas.openxmlformats.org/officeDocument/2006/relationships/image" Target="../media/image50.jpeg"/><Relationship Id="rId12" Type="http://schemas.openxmlformats.org/officeDocument/2006/relationships/image" Target="../media/image47.wmf"/><Relationship Id="rId2" Type="http://schemas.openxmlformats.org/officeDocument/2006/relationships/slideLayout" Target="../slideLayouts/slideLayout2.xml"/><Relationship Id="rId16" Type="http://schemas.openxmlformats.org/officeDocument/2006/relationships/image" Target="../media/image49.wmf"/><Relationship Id="rId1" Type="http://schemas.openxmlformats.org/officeDocument/2006/relationships/vmlDrawing" Target="../drawings/vmlDrawing9.vml"/><Relationship Id="rId6" Type="http://schemas.openxmlformats.org/officeDocument/2006/relationships/image" Target="../media/image12.jpeg"/><Relationship Id="rId11" Type="http://schemas.openxmlformats.org/officeDocument/2006/relationships/oleObject" Target="../embeddings/oleObject30.bin"/><Relationship Id="rId5" Type="http://schemas.openxmlformats.org/officeDocument/2006/relationships/image" Target="../media/image10.emf"/><Relationship Id="rId15" Type="http://schemas.openxmlformats.org/officeDocument/2006/relationships/oleObject" Target="../embeddings/oleObject32.bin"/><Relationship Id="rId10" Type="http://schemas.openxmlformats.org/officeDocument/2006/relationships/image" Target="../media/image51.jpeg"/><Relationship Id="rId4" Type="http://schemas.openxmlformats.org/officeDocument/2006/relationships/image" Target="../media/image22.png"/><Relationship Id="rId9" Type="http://schemas.openxmlformats.org/officeDocument/2006/relationships/image" Target="../media/image46.wmf"/><Relationship Id="rId14" Type="http://schemas.openxmlformats.org/officeDocument/2006/relationships/image" Target="../media/image48.w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3.wmf"/><Relationship Id="rId5" Type="http://schemas.openxmlformats.org/officeDocument/2006/relationships/oleObject" Target="../embeddings/oleObject33.bin"/><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10.emf"/><Relationship Id="rId18" Type="http://schemas.openxmlformats.org/officeDocument/2006/relationships/image" Target="../media/image59.wmf"/><Relationship Id="rId3" Type="http://schemas.openxmlformats.org/officeDocument/2006/relationships/image" Target="../media/image12.jpeg"/><Relationship Id="rId21" Type="http://schemas.openxmlformats.org/officeDocument/2006/relationships/image" Target="../media/image60.wmf"/><Relationship Id="rId7" Type="http://schemas.openxmlformats.org/officeDocument/2006/relationships/image" Target="../media/image56.wmf"/><Relationship Id="rId12" Type="http://schemas.openxmlformats.org/officeDocument/2006/relationships/oleObject" Target="../embeddings/oleObject37.bin"/><Relationship Id="rId17" Type="http://schemas.openxmlformats.org/officeDocument/2006/relationships/oleObject" Target="../embeddings/oleObject40.bin"/><Relationship Id="rId2" Type="http://schemas.openxmlformats.org/officeDocument/2006/relationships/slideLayout" Target="../slideLayouts/slideLayout2.xml"/><Relationship Id="rId16" Type="http://schemas.openxmlformats.org/officeDocument/2006/relationships/image" Target="../media/image58.wmf"/><Relationship Id="rId20" Type="http://schemas.openxmlformats.org/officeDocument/2006/relationships/oleObject" Target="../embeddings/oleObject41.bin"/><Relationship Id="rId1" Type="http://schemas.openxmlformats.org/officeDocument/2006/relationships/vmlDrawing" Target="../drawings/vmlDrawing11.vml"/><Relationship Id="rId6" Type="http://schemas.openxmlformats.org/officeDocument/2006/relationships/oleObject" Target="../embeddings/oleObject34.bin"/><Relationship Id="rId11" Type="http://schemas.openxmlformats.org/officeDocument/2006/relationships/image" Target="../media/image57.wmf"/><Relationship Id="rId5" Type="http://schemas.openxmlformats.org/officeDocument/2006/relationships/image" Target="../media/image9.emf"/><Relationship Id="rId15" Type="http://schemas.openxmlformats.org/officeDocument/2006/relationships/oleObject" Target="../embeddings/oleObject39.bin"/><Relationship Id="rId10" Type="http://schemas.openxmlformats.org/officeDocument/2006/relationships/oleObject" Target="../embeddings/oleObject36.bin"/><Relationship Id="rId19" Type="http://schemas.openxmlformats.org/officeDocument/2006/relationships/image" Target="../media/image22.png"/><Relationship Id="rId4" Type="http://schemas.openxmlformats.org/officeDocument/2006/relationships/image" Target="../media/image61.emf"/><Relationship Id="rId9" Type="http://schemas.openxmlformats.org/officeDocument/2006/relationships/image" Target="../media/image53.wmf"/><Relationship Id="rId14" Type="http://schemas.openxmlformats.org/officeDocument/2006/relationships/oleObject" Target="../embeddings/oleObject38.bin"/></Relationships>
</file>

<file path=ppt/slides/_rels/slide2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6.bin"/><Relationship Id="rId3" Type="http://schemas.openxmlformats.org/officeDocument/2006/relationships/image" Target="../media/image66.jpeg"/><Relationship Id="rId7" Type="http://schemas.openxmlformats.org/officeDocument/2006/relationships/oleObject" Target="../embeddings/oleObject43.bin"/><Relationship Id="rId12"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emf"/><Relationship Id="rId11" Type="http://schemas.openxmlformats.org/officeDocument/2006/relationships/oleObject" Target="../embeddings/oleObject45.bin"/><Relationship Id="rId5" Type="http://schemas.openxmlformats.org/officeDocument/2006/relationships/image" Target="../media/image62.wmf"/><Relationship Id="rId10" Type="http://schemas.openxmlformats.org/officeDocument/2006/relationships/image" Target="../media/image22.png"/><Relationship Id="rId4" Type="http://schemas.openxmlformats.org/officeDocument/2006/relationships/oleObject" Target="../embeddings/oleObject42.bin"/><Relationship Id="rId9" Type="http://schemas.openxmlformats.org/officeDocument/2006/relationships/oleObject" Target="../embeddings/oleObject44.bin"/><Relationship Id="rId14" Type="http://schemas.openxmlformats.org/officeDocument/2006/relationships/image" Target="../media/image65.wmf"/></Relationships>
</file>

<file path=ppt/slides/_rels/slide24.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50.bin"/><Relationship Id="rId18" Type="http://schemas.openxmlformats.org/officeDocument/2006/relationships/oleObject" Target="../embeddings/oleObject52.bin"/><Relationship Id="rId3" Type="http://schemas.openxmlformats.org/officeDocument/2006/relationships/image" Target="../media/image66.jpeg"/><Relationship Id="rId21" Type="http://schemas.openxmlformats.org/officeDocument/2006/relationships/image" Target="../media/image72.wmf"/><Relationship Id="rId7" Type="http://schemas.openxmlformats.org/officeDocument/2006/relationships/oleObject" Target="../embeddings/oleObject48.bin"/><Relationship Id="rId12" Type="http://schemas.openxmlformats.org/officeDocument/2006/relationships/image" Target="../media/image68.wmf"/><Relationship Id="rId17" Type="http://schemas.openxmlformats.org/officeDocument/2006/relationships/image" Target="../media/image73.png"/><Relationship Id="rId2" Type="http://schemas.openxmlformats.org/officeDocument/2006/relationships/slideLayout" Target="../slideLayouts/slideLayout2.xml"/><Relationship Id="rId16" Type="http://schemas.openxmlformats.org/officeDocument/2006/relationships/image" Target="../media/image70.wmf"/><Relationship Id="rId20" Type="http://schemas.openxmlformats.org/officeDocument/2006/relationships/oleObject" Target="../embeddings/oleObject53.bin"/><Relationship Id="rId1" Type="http://schemas.openxmlformats.org/officeDocument/2006/relationships/vmlDrawing" Target="../drawings/vmlDrawing13.vml"/><Relationship Id="rId6" Type="http://schemas.openxmlformats.org/officeDocument/2006/relationships/image" Target="../media/image63.wmf"/><Relationship Id="rId11" Type="http://schemas.openxmlformats.org/officeDocument/2006/relationships/oleObject" Target="../embeddings/oleObject49.bin"/><Relationship Id="rId5" Type="http://schemas.openxmlformats.org/officeDocument/2006/relationships/oleObject" Target="../embeddings/oleObject47.bin"/><Relationship Id="rId15" Type="http://schemas.openxmlformats.org/officeDocument/2006/relationships/oleObject" Target="../embeddings/oleObject51.bin"/><Relationship Id="rId10" Type="http://schemas.openxmlformats.org/officeDocument/2006/relationships/image" Target="../media/image22.png"/><Relationship Id="rId19" Type="http://schemas.openxmlformats.org/officeDocument/2006/relationships/image" Target="../media/image71.wmf"/><Relationship Id="rId4" Type="http://schemas.openxmlformats.org/officeDocument/2006/relationships/image" Target="../media/image10.emf"/><Relationship Id="rId9" Type="http://schemas.openxmlformats.org/officeDocument/2006/relationships/image" Target="../media/image9.emf"/><Relationship Id="rId14" Type="http://schemas.openxmlformats.org/officeDocument/2006/relationships/image" Target="../media/image69.wmf"/></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79.jpeg"/><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54.bin"/><Relationship Id="rId11" Type="http://schemas.openxmlformats.org/officeDocument/2006/relationships/image" Target="../media/image78.wmf"/><Relationship Id="rId5" Type="http://schemas.openxmlformats.org/officeDocument/2006/relationships/image" Target="../media/image10.emf"/><Relationship Id="rId10" Type="http://schemas.openxmlformats.org/officeDocument/2006/relationships/oleObject" Target="../embeddings/oleObject56.bin"/><Relationship Id="rId4" Type="http://schemas.openxmlformats.org/officeDocument/2006/relationships/image" Target="../media/image80.jpeg"/><Relationship Id="rId9" Type="http://schemas.openxmlformats.org/officeDocument/2006/relationships/image" Target="../media/image77.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84.wmf"/><Relationship Id="rId3" Type="http://schemas.openxmlformats.org/officeDocument/2006/relationships/image" Target="../media/image10.emf"/><Relationship Id="rId7" Type="http://schemas.openxmlformats.org/officeDocument/2006/relationships/image" Target="../media/image81.wmf"/><Relationship Id="rId12"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7.bin"/><Relationship Id="rId11" Type="http://schemas.openxmlformats.org/officeDocument/2006/relationships/image" Target="../media/image83.wmf"/><Relationship Id="rId5" Type="http://schemas.openxmlformats.org/officeDocument/2006/relationships/image" Target="../media/image9.emf"/><Relationship Id="rId10" Type="http://schemas.openxmlformats.org/officeDocument/2006/relationships/oleObject" Target="../embeddings/oleObject59.bin"/><Relationship Id="rId4" Type="http://schemas.openxmlformats.org/officeDocument/2006/relationships/image" Target="../media/image79.jpeg"/><Relationship Id="rId9" Type="http://schemas.openxmlformats.org/officeDocument/2006/relationships/image" Target="../media/image82.wmf"/></Relationships>
</file>

<file path=ppt/slides/_rels/slide29.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8.jpeg"/><Relationship Id="rId7" Type="http://schemas.openxmlformats.org/officeDocument/2006/relationships/oleObject" Target="../embeddings/oleObject61.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1.png"/><Relationship Id="rId11" Type="http://schemas.openxmlformats.org/officeDocument/2006/relationships/oleObject" Target="../embeddings/oleObject63.bin"/><Relationship Id="rId5" Type="http://schemas.openxmlformats.org/officeDocument/2006/relationships/image" Target="../media/image90.jpeg"/><Relationship Id="rId10" Type="http://schemas.openxmlformats.org/officeDocument/2006/relationships/image" Target="../media/image86.wmf"/><Relationship Id="rId4" Type="http://schemas.openxmlformats.org/officeDocument/2006/relationships/image" Target="../media/image89.jpeg"/><Relationship Id="rId9" Type="http://schemas.openxmlformats.org/officeDocument/2006/relationships/oleObject" Target="../embeddings/oleObject62.bin"/></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9.emf"/><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92.wmf"/><Relationship Id="rId5" Type="http://schemas.openxmlformats.org/officeDocument/2006/relationships/oleObject" Target="../embeddings/oleObject64.bin"/><Relationship Id="rId10" Type="http://schemas.openxmlformats.org/officeDocument/2006/relationships/image" Target="../media/image94.wmf"/><Relationship Id="rId4" Type="http://schemas.openxmlformats.org/officeDocument/2006/relationships/image" Target="../media/image5.png"/><Relationship Id="rId9" Type="http://schemas.openxmlformats.org/officeDocument/2006/relationships/oleObject" Target="../embeddings/oleObject66.bin"/></Relationships>
</file>

<file path=ppt/slides/_rels/slide33.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72.bin"/><Relationship Id="rId18" Type="http://schemas.openxmlformats.org/officeDocument/2006/relationships/image" Target="../media/image102.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99.wmf"/><Relationship Id="rId17" Type="http://schemas.openxmlformats.org/officeDocument/2006/relationships/oleObject" Target="../embeddings/oleObject74.bin"/><Relationship Id="rId2" Type="http://schemas.openxmlformats.org/officeDocument/2006/relationships/slideLayout" Target="../slideLayouts/slideLayout2.xml"/><Relationship Id="rId16" Type="http://schemas.openxmlformats.org/officeDocument/2006/relationships/image" Target="../media/image101.wmf"/><Relationship Id="rId1" Type="http://schemas.openxmlformats.org/officeDocument/2006/relationships/vmlDrawing" Target="../drawings/vmlDrawing18.vml"/><Relationship Id="rId6" Type="http://schemas.openxmlformats.org/officeDocument/2006/relationships/image" Target="../media/image96.w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70.bin"/><Relationship Id="rId14" Type="http://schemas.openxmlformats.org/officeDocument/2006/relationships/image" Target="../media/image10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12.wmf"/><Relationship Id="rId3" Type="http://schemas.openxmlformats.org/officeDocument/2006/relationships/image" Target="../media/image114.gif"/><Relationship Id="rId7" Type="http://schemas.openxmlformats.org/officeDocument/2006/relationships/image" Target="../media/image109.wmf"/><Relationship Id="rId12"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6.bin"/><Relationship Id="rId11" Type="http://schemas.openxmlformats.org/officeDocument/2006/relationships/image" Target="../media/image111.wmf"/><Relationship Id="rId5" Type="http://schemas.openxmlformats.org/officeDocument/2006/relationships/image" Target="../media/image108.wmf"/><Relationship Id="rId15" Type="http://schemas.openxmlformats.org/officeDocument/2006/relationships/image" Target="../media/image113.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110.wmf"/><Relationship Id="rId14" Type="http://schemas.openxmlformats.org/officeDocument/2006/relationships/oleObject" Target="../embeddings/oleObject80.bin"/></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116.jpeg"/><Relationship Id="rId7"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82.bin"/><Relationship Id="rId5" Type="http://schemas.openxmlformats.org/officeDocument/2006/relationships/image" Target="../media/image117.wmf"/><Relationship Id="rId4" Type="http://schemas.openxmlformats.org/officeDocument/2006/relationships/oleObject" Target="../embeddings/oleObject81.bin"/><Relationship Id="rId9" Type="http://schemas.openxmlformats.org/officeDocument/2006/relationships/image" Target="../media/image119.wmf"/></Relationships>
</file>

<file path=ppt/slides/_rels/slide41.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1.wmf"/><Relationship Id="rId5" Type="http://schemas.openxmlformats.org/officeDocument/2006/relationships/oleObject" Target="../embeddings/oleObject85.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87.bin"/></Relationships>
</file>

<file path=ppt/slides/_rels/slide4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32.wmf"/><Relationship Id="rId18" Type="http://schemas.openxmlformats.org/officeDocument/2006/relationships/oleObject" Target="../embeddings/oleObject95.bin"/><Relationship Id="rId3" Type="http://schemas.openxmlformats.org/officeDocument/2006/relationships/image" Target="../media/image136.png"/><Relationship Id="rId7" Type="http://schemas.openxmlformats.org/officeDocument/2006/relationships/image" Target="../media/image129.wmf"/><Relationship Id="rId12" Type="http://schemas.openxmlformats.org/officeDocument/2006/relationships/oleObject" Target="../embeddings/oleObject92.bin"/><Relationship Id="rId17" Type="http://schemas.openxmlformats.org/officeDocument/2006/relationships/image" Target="../media/image134.wmf"/><Relationship Id="rId2" Type="http://schemas.openxmlformats.org/officeDocument/2006/relationships/slideLayout" Target="../slideLayouts/slideLayout2.xml"/><Relationship Id="rId16" Type="http://schemas.openxmlformats.org/officeDocument/2006/relationships/oleObject" Target="../embeddings/oleObject94.bin"/><Relationship Id="rId1" Type="http://schemas.openxmlformats.org/officeDocument/2006/relationships/vmlDrawing" Target="../drawings/vmlDrawing22.vml"/><Relationship Id="rId6" Type="http://schemas.openxmlformats.org/officeDocument/2006/relationships/oleObject" Target="../embeddings/oleObject89.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image" Target="../media/image133.wmf"/><Relationship Id="rId10" Type="http://schemas.openxmlformats.org/officeDocument/2006/relationships/oleObject" Target="../embeddings/oleObject91.bin"/><Relationship Id="rId19" Type="http://schemas.openxmlformats.org/officeDocument/2006/relationships/image" Target="../media/image135.wmf"/><Relationship Id="rId4" Type="http://schemas.openxmlformats.org/officeDocument/2006/relationships/oleObject" Target="../embeddings/oleObject88.bin"/><Relationship Id="rId9" Type="http://schemas.openxmlformats.org/officeDocument/2006/relationships/image" Target="../media/image130.wmf"/><Relationship Id="rId14" Type="http://schemas.openxmlformats.org/officeDocument/2006/relationships/oleObject" Target="../embeddings/oleObject93.bin"/></Relationships>
</file>

<file path=ppt/slides/_rels/slide4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9.wmf"/><Relationship Id="rId5" Type="http://schemas.openxmlformats.org/officeDocument/2006/relationships/oleObject" Target="../embeddings/oleObject97.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99.bin"/></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42.wmf"/><Relationship Id="rId4" Type="http://schemas.openxmlformats.org/officeDocument/2006/relationships/oleObject" Target="../embeddings/oleObject100.bin"/></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47.w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oleObject" Target="../embeddings/oleObject105.bin"/><Relationship Id="rId17" Type="http://schemas.openxmlformats.org/officeDocument/2006/relationships/image" Target="../media/image149.wmf"/><Relationship Id="rId2" Type="http://schemas.openxmlformats.org/officeDocument/2006/relationships/slideLayout" Target="../slideLayouts/slideLayout2.xml"/><Relationship Id="rId16" Type="http://schemas.openxmlformats.org/officeDocument/2006/relationships/oleObject" Target="../embeddings/oleObject107.bin"/><Relationship Id="rId1" Type="http://schemas.openxmlformats.org/officeDocument/2006/relationships/vmlDrawing" Target="../drawings/vmlDrawing25.vml"/><Relationship Id="rId6" Type="http://schemas.openxmlformats.org/officeDocument/2006/relationships/image" Target="../media/image144.wmf"/><Relationship Id="rId11" Type="http://schemas.openxmlformats.org/officeDocument/2006/relationships/image" Target="../media/image116.jpeg"/><Relationship Id="rId5" Type="http://schemas.openxmlformats.org/officeDocument/2006/relationships/oleObject" Target="../embeddings/oleObject102.bin"/><Relationship Id="rId15" Type="http://schemas.openxmlformats.org/officeDocument/2006/relationships/image" Target="../media/image148.wmf"/><Relationship Id="rId10" Type="http://schemas.openxmlformats.org/officeDocument/2006/relationships/image" Target="../media/image146.wmf"/><Relationship Id="rId4" Type="http://schemas.openxmlformats.org/officeDocument/2006/relationships/image" Target="../media/image138.wmf"/><Relationship Id="rId9" Type="http://schemas.openxmlformats.org/officeDocument/2006/relationships/oleObject" Target="../embeddings/oleObject104.bin"/><Relationship Id="rId14" Type="http://schemas.openxmlformats.org/officeDocument/2006/relationships/oleObject" Target="../embeddings/oleObject106.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image" Target="../media/image152.png"/><Relationship Id="rId7" Type="http://schemas.openxmlformats.org/officeDocument/2006/relationships/image" Target="../media/image15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08.bin"/><Relationship Id="rId5" Type="http://schemas.openxmlformats.org/officeDocument/2006/relationships/image" Target="../media/image22.png"/><Relationship Id="rId10" Type="http://schemas.openxmlformats.org/officeDocument/2006/relationships/image" Target="../media/image9.emf"/><Relationship Id="rId4" Type="http://schemas.openxmlformats.org/officeDocument/2006/relationships/image" Target="../media/image10.emf"/><Relationship Id="rId9" Type="http://schemas.openxmlformats.org/officeDocument/2006/relationships/image" Target="../media/image151.wmf"/></Relationships>
</file>

<file path=ppt/slides/_rels/slide5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3.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9.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image" Target="../media/image153.jpeg"/><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10.bin"/><Relationship Id="rId5" Type="http://schemas.openxmlformats.org/officeDocument/2006/relationships/image" Target="../media/image22.png"/><Relationship Id="rId4" Type="http://schemas.openxmlformats.org/officeDocument/2006/relationships/image" Target="../media/image9.emf"/><Relationship Id="rId9" Type="http://schemas.openxmlformats.org/officeDocument/2006/relationships/image" Target="../media/image155.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5.bin"/><Relationship Id="rId3" Type="http://schemas.openxmlformats.org/officeDocument/2006/relationships/image" Target="../media/image153.jpeg"/><Relationship Id="rId7" Type="http://schemas.openxmlformats.org/officeDocument/2006/relationships/image" Target="../media/image156.wmf"/><Relationship Id="rId12" Type="http://schemas.openxmlformats.org/officeDocument/2006/relationships/image" Target="../media/image158.wmf"/><Relationship Id="rId2" Type="http://schemas.openxmlformats.org/officeDocument/2006/relationships/slideLayout" Target="../slideLayouts/slideLayout2.xml"/><Relationship Id="rId16" Type="http://schemas.openxmlformats.org/officeDocument/2006/relationships/image" Target="../media/image160.wmf"/><Relationship Id="rId1" Type="http://schemas.openxmlformats.org/officeDocument/2006/relationships/vmlDrawing" Target="../drawings/vmlDrawing28.vml"/><Relationship Id="rId6" Type="http://schemas.openxmlformats.org/officeDocument/2006/relationships/oleObject" Target="../embeddings/oleObject112.bin"/><Relationship Id="rId11" Type="http://schemas.openxmlformats.org/officeDocument/2006/relationships/oleObject" Target="../embeddings/oleObject114.bin"/><Relationship Id="rId5" Type="http://schemas.openxmlformats.org/officeDocument/2006/relationships/image" Target="../media/image22.png"/><Relationship Id="rId15" Type="http://schemas.openxmlformats.org/officeDocument/2006/relationships/oleObject" Target="../embeddings/oleObject116.bin"/><Relationship Id="rId10"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57.wmf"/><Relationship Id="rId14" Type="http://schemas.openxmlformats.org/officeDocument/2006/relationships/image" Target="../media/image159.emf"/></Relationships>
</file>

<file path=ppt/slides/_rels/slide5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53.jpeg"/><Relationship Id="rId7" Type="http://schemas.openxmlformats.org/officeDocument/2006/relationships/image" Target="../media/image155.wmf"/><Relationship Id="rId12"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17.bin"/><Relationship Id="rId11" Type="http://schemas.openxmlformats.org/officeDocument/2006/relationships/oleObject" Target="../embeddings/oleObject119.bin"/><Relationship Id="rId5" Type="http://schemas.openxmlformats.org/officeDocument/2006/relationships/image" Target="../media/image22.png"/><Relationship Id="rId10" Type="http://schemas.openxmlformats.org/officeDocument/2006/relationships/image" Target="../media/image161.wmf"/><Relationship Id="rId4" Type="http://schemas.openxmlformats.org/officeDocument/2006/relationships/image" Target="../media/image9.emf"/><Relationship Id="rId9" Type="http://schemas.openxmlformats.org/officeDocument/2006/relationships/oleObject" Target="../embeddings/oleObject118.bin"/></Relationships>
</file>

<file path=ppt/slides/_rels/slide5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123.bin"/><Relationship Id="rId3" Type="http://schemas.openxmlformats.org/officeDocument/2006/relationships/image" Target="../media/image9.emf"/><Relationship Id="rId7" Type="http://schemas.openxmlformats.org/officeDocument/2006/relationships/oleObject" Target="../embeddings/oleObject120.bin"/><Relationship Id="rId12" Type="http://schemas.openxmlformats.org/officeDocument/2006/relationships/image" Target="../media/image167.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51.jpeg"/><Relationship Id="rId11" Type="http://schemas.openxmlformats.org/officeDocument/2006/relationships/oleObject" Target="../embeddings/oleObject122.bin"/><Relationship Id="rId5" Type="http://schemas.openxmlformats.org/officeDocument/2006/relationships/image" Target="../media/image10.emf"/><Relationship Id="rId10" Type="http://schemas.openxmlformats.org/officeDocument/2006/relationships/image" Target="../media/image166.wmf"/><Relationship Id="rId4" Type="http://schemas.openxmlformats.org/officeDocument/2006/relationships/image" Target="../media/image22.png"/><Relationship Id="rId9" Type="http://schemas.openxmlformats.org/officeDocument/2006/relationships/oleObject" Target="../embeddings/oleObject121.bin"/><Relationship Id="rId14" Type="http://schemas.openxmlformats.org/officeDocument/2006/relationships/image" Target="../media/image168.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image" Target="../media/image174.wmf"/><Relationship Id="rId18" Type="http://schemas.openxmlformats.org/officeDocument/2006/relationships/oleObject" Target="../embeddings/oleObject132.bin"/><Relationship Id="rId3" Type="http://schemas.openxmlformats.org/officeDocument/2006/relationships/oleObject" Target="../embeddings/oleObject124.bin"/><Relationship Id="rId21" Type="http://schemas.openxmlformats.org/officeDocument/2006/relationships/image" Target="../media/image178.wmf"/><Relationship Id="rId7" Type="http://schemas.openxmlformats.org/officeDocument/2006/relationships/oleObject" Target="../embeddings/oleObject126.bin"/><Relationship Id="rId12" Type="http://schemas.openxmlformats.org/officeDocument/2006/relationships/oleObject" Target="../embeddings/oleObject129.bin"/><Relationship Id="rId17" Type="http://schemas.openxmlformats.org/officeDocument/2006/relationships/image" Target="../media/image176.wmf"/><Relationship Id="rId2" Type="http://schemas.openxmlformats.org/officeDocument/2006/relationships/slideLayout" Target="../slideLayouts/slideLayout2.xml"/><Relationship Id="rId16" Type="http://schemas.openxmlformats.org/officeDocument/2006/relationships/oleObject" Target="../embeddings/oleObject131.bin"/><Relationship Id="rId20" Type="http://schemas.openxmlformats.org/officeDocument/2006/relationships/oleObject" Target="../embeddings/oleObject133.bin"/><Relationship Id="rId1" Type="http://schemas.openxmlformats.org/officeDocument/2006/relationships/vmlDrawing" Target="../drawings/vmlDrawing31.vml"/><Relationship Id="rId6" Type="http://schemas.openxmlformats.org/officeDocument/2006/relationships/image" Target="../media/image172.wmf"/><Relationship Id="rId11" Type="http://schemas.openxmlformats.org/officeDocument/2006/relationships/oleObject" Target="../embeddings/oleObject128.bin"/><Relationship Id="rId5" Type="http://schemas.openxmlformats.org/officeDocument/2006/relationships/oleObject" Target="../embeddings/oleObject125.bin"/><Relationship Id="rId15" Type="http://schemas.openxmlformats.org/officeDocument/2006/relationships/image" Target="../media/image175.wmf"/><Relationship Id="rId10" Type="http://schemas.openxmlformats.org/officeDocument/2006/relationships/oleObject" Target="../embeddings/oleObject127.bin"/><Relationship Id="rId19" Type="http://schemas.openxmlformats.org/officeDocument/2006/relationships/image" Target="../media/image177.wmf"/><Relationship Id="rId4" Type="http://schemas.openxmlformats.org/officeDocument/2006/relationships/image" Target="../media/image171.wmf"/><Relationship Id="rId9" Type="http://schemas.openxmlformats.org/officeDocument/2006/relationships/image" Target="../media/image116.jpeg"/><Relationship Id="rId14" Type="http://schemas.openxmlformats.org/officeDocument/2006/relationships/oleObject" Target="../embeddings/oleObject130.bin"/></Relationships>
</file>

<file path=ppt/slides/_rels/slide61.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 Id="rId4" Type="http://schemas.openxmlformats.org/officeDocument/2006/relationships/image" Target="../media/image182.jpe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6.pn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7.jpeg"/><Relationship Id="rId5" Type="http://schemas.openxmlformats.org/officeDocument/2006/relationships/image" Target="../media/image11.emf"/><Relationship Id="rId10" Type="http://schemas.openxmlformats.org/officeDocument/2006/relationships/image" Target="../media/image9.emf"/><Relationship Id="rId4" Type="http://schemas.openxmlformats.org/officeDocument/2006/relationships/image" Target="../media/image10.emf"/><Relationship Id="rId9"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ages special rela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14" y="834664"/>
            <a:ext cx="3360278" cy="184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23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ip art person wal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683" y="971845"/>
            <a:ext cx="713391" cy="120611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3"/>
          <p:cNvSpPr/>
          <p:nvPr/>
        </p:nvSpPr>
        <p:spPr>
          <a:xfrm rot="16200000" flipH="1">
            <a:off x="599390" y="808478"/>
            <a:ext cx="140328" cy="55179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cxnSp>
        <p:nvCxnSpPr>
          <p:cNvPr id="7" name="Straight Arrow Connector 6"/>
          <p:cNvCxnSpPr/>
          <p:nvPr/>
        </p:nvCxnSpPr>
        <p:spPr>
          <a:xfrm flipH="1" flipV="1">
            <a:off x="1555928" y="1524059"/>
            <a:ext cx="421728" cy="3942"/>
          </a:xfrm>
          <a:prstGeom prst="straightConnector1">
            <a:avLst/>
          </a:prstGeom>
          <a:ln w="28575">
            <a:solidFill>
              <a:srgbClr val="EC1AB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30041" y="2168341"/>
            <a:ext cx="1343253" cy="307777"/>
          </a:xfrm>
          <a:prstGeom prst="rect">
            <a:avLst/>
          </a:prstGeom>
          <a:noFill/>
        </p:spPr>
        <p:txBody>
          <a:bodyPr wrap="none" rtlCol="0">
            <a:spAutoFit/>
          </a:bodyPr>
          <a:lstStyle/>
          <a:p>
            <a:r>
              <a:rPr lang="en-AU" sz="1400" dirty="0">
                <a:solidFill>
                  <a:srgbClr val="EC1AB0"/>
                </a:solidFill>
              </a:rPr>
              <a:t>walking speed </a:t>
            </a:r>
            <a:r>
              <a:rPr lang="en-AU" sz="1400" i="1" dirty="0">
                <a:solidFill>
                  <a:srgbClr val="EC1AB0"/>
                </a:solidFill>
                <a:latin typeface="Times New Roman" panose="02020603050405020304" pitchFamily="18" charset="0"/>
                <a:cs typeface="Times New Roman" panose="02020603050405020304" pitchFamily="18" charset="0"/>
              </a:rPr>
              <a:t>v</a:t>
            </a:r>
          </a:p>
        </p:txBody>
      </p:sp>
      <p:sp>
        <p:nvSpPr>
          <p:cNvPr id="9" name="TextBox 8"/>
          <p:cNvSpPr txBox="1"/>
          <p:nvPr/>
        </p:nvSpPr>
        <p:spPr>
          <a:xfrm>
            <a:off x="-106390" y="358546"/>
            <a:ext cx="1573340" cy="523220"/>
          </a:xfrm>
          <a:prstGeom prst="rect">
            <a:avLst/>
          </a:prstGeom>
          <a:noFill/>
        </p:spPr>
        <p:txBody>
          <a:bodyPr wrap="square" rtlCol="0">
            <a:spAutoFit/>
          </a:bodyPr>
          <a:lstStyle/>
          <a:p>
            <a:pPr algn="ctr"/>
            <a:r>
              <a:rPr lang="en-AU" sz="1400" dirty="0">
                <a:solidFill>
                  <a:srgbClr val="FF0000"/>
                </a:solidFill>
              </a:rPr>
              <a:t>light beam</a:t>
            </a:r>
          </a:p>
          <a:p>
            <a:pPr algn="ctr"/>
            <a:r>
              <a:rPr lang="en-AU" sz="1400" dirty="0">
                <a:solidFill>
                  <a:srgbClr val="FF0000"/>
                </a:solidFill>
              </a:rPr>
              <a:t> speed </a:t>
            </a:r>
            <a:r>
              <a:rPr lang="en-AU" sz="1400" i="1" dirty="0">
                <a:solidFill>
                  <a:srgbClr val="FF0000"/>
                </a:solidFill>
                <a:latin typeface="Times New Roman" panose="02020603050405020304" pitchFamily="18" charset="0"/>
                <a:cs typeface="Times New Roman" panose="02020603050405020304" pitchFamily="18" charset="0"/>
              </a:rPr>
              <a:t>c</a:t>
            </a:r>
          </a:p>
        </p:txBody>
      </p:sp>
      <p:sp>
        <p:nvSpPr>
          <p:cNvPr id="10" name="TextBox 9"/>
          <p:cNvSpPr txBox="1"/>
          <p:nvPr/>
        </p:nvSpPr>
        <p:spPr>
          <a:xfrm>
            <a:off x="184136" y="2461619"/>
            <a:ext cx="2245487" cy="523220"/>
          </a:xfrm>
          <a:prstGeom prst="rect">
            <a:avLst/>
          </a:prstGeom>
          <a:noFill/>
        </p:spPr>
        <p:txBody>
          <a:bodyPr wrap="none" rtlCol="0">
            <a:spAutoFit/>
          </a:bodyPr>
          <a:lstStyle/>
          <a:p>
            <a:r>
              <a:rPr lang="en-AU" sz="1400" dirty="0"/>
              <a:t>speed of light w.r.t to Mary </a:t>
            </a:r>
          </a:p>
          <a:p>
            <a:pPr algn="ctr"/>
            <a:r>
              <a:rPr lang="en-AU" sz="1400" i="1" dirty="0">
                <a:latin typeface="Times New Roman" panose="02020603050405020304" pitchFamily="18" charset="0"/>
                <a:cs typeface="Times New Roman" panose="02020603050405020304" pitchFamily="18" charset="0"/>
              </a:rPr>
              <a:t>c + v</a:t>
            </a:r>
          </a:p>
        </p:txBody>
      </p:sp>
      <p:cxnSp>
        <p:nvCxnSpPr>
          <p:cNvPr id="12" name="Straight Arrow Connector 11"/>
          <p:cNvCxnSpPr/>
          <p:nvPr/>
        </p:nvCxnSpPr>
        <p:spPr>
          <a:xfrm flipV="1">
            <a:off x="4319193" y="1506265"/>
            <a:ext cx="421728" cy="3942"/>
          </a:xfrm>
          <a:prstGeom prst="straightConnector1">
            <a:avLst/>
          </a:prstGeom>
          <a:ln w="28575">
            <a:solidFill>
              <a:srgbClr val="EC1AB0"/>
            </a:solidFill>
            <a:tailEnd type="arrow"/>
          </a:ln>
        </p:spPr>
        <p:style>
          <a:lnRef idx="1">
            <a:schemeClr val="accent1"/>
          </a:lnRef>
          <a:fillRef idx="0">
            <a:schemeClr val="accent1"/>
          </a:fillRef>
          <a:effectRef idx="0">
            <a:schemeClr val="accent1"/>
          </a:effectRef>
          <a:fontRef idx="minor">
            <a:schemeClr val="tx1"/>
          </a:fontRef>
        </p:style>
      </p:cxnSp>
      <p:pic>
        <p:nvPicPr>
          <p:cNvPr id="512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717" y="1057983"/>
            <a:ext cx="916093" cy="1104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25804" y="642347"/>
            <a:ext cx="570284" cy="307777"/>
          </a:xfrm>
          <a:prstGeom prst="rect">
            <a:avLst/>
          </a:prstGeom>
          <a:noFill/>
        </p:spPr>
        <p:txBody>
          <a:bodyPr wrap="none" rtlCol="0">
            <a:spAutoFit/>
          </a:bodyPr>
          <a:lstStyle/>
          <a:p>
            <a:r>
              <a:rPr lang="en-AU" sz="1400" dirty="0"/>
              <a:t>Mary</a:t>
            </a:r>
            <a:endParaRPr lang="en-US" sz="1400" dirty="0"/>
          </a:p>
        </p:txBody>
      </p:sp>
      <p:sp>
        <p:nvSpPr>
          <p:cNvPr id="16" name="TextBox 15"/>
          <p:cNvSpPr txBox="1"/>
          <p:nvPr/>
        </p:nvSpPr>
        <p:spPr>
          <a:xfrm>
            <a:off x="3802442" y="651163"/>
            <a:ext cx="438390" cy="307777"/>
          </a:xfrm>
          <a:prstGeom prst="rect">
            <a:avLst/>
          </a:prstGeom>
          <a:noFill/>
        </p:spPr>
        <p:txBody>
          <a:bodyPr wrap="none" rtlCol="0">
            <a:spAutoFit/>
          </a:bodyPr>
          <a:lstStyle/>
          <a:p>
            <a:r>
              <a:rPr lang="en-AU" sz="1400" dirty="0"/>
              <a:t>Eve</a:t>
            </a:r>
            <a:endParaRPr lang="en-US" sz="1400" dirty="0"/>
          </a:p>
        </p:txBody>
      </p:sp>
      <p:sp>
        <p:nvSpPr>
          <p:cNvPr id="17" name="TextBox 16"/>
          <p:cNvSpPr txBox="1"/>
          <p:nvPr/>
        </p:nvSpPr>
        <p:spPr>
          <a:xfrm>
            <a:off x="3064622" y="2462879"/>
            <a:ext cx="2051074" cy="523220"/>
          </a:xfrm>
          <a:prstGeom prst="rect">
            <a:avLst/>
          </a:prstGeom>
          <a:noFill/>
        </p:spPr>
        <p:txBody>
          <a:bodyPr wrap="none" rtlCol="0">
            <a:spAutoFit/>
          </a:bodyPr>
          <a:lstStyle/>
          <a:p>
            <a:r>
              <a:rPr lang="en-AU" sz="1400" dirty="0"/>
              <a:t>speed of light w.r.t to Eve </a:t>
            </a:r>
          </a:p>
          <a:p>
            <a:pPr algn="ctr"/>
            <a:r>
              <a:rPr lang="en-AU" sz="1400" i="1" dirty="0">
                <a:latin typeface="Times New Roman" panose="02020603050405020304" pitchFamily="18" charset="0"/>
                <a:cs typeface="Times New Roman" panose="02020603050405020304" pitchFamily="18" charset="0"/>
              </a:rPr>
              <a:t>c - v</a:t>
            </a:r>
          </a:p>
        </p:txBody>
      </p:sp>
      <p:sp>
        <p:nvSpPr>
          <p:cNvPr id="14" name="TextBox 13"/>
          <p:cNvSpPr txBox="1"/>
          <p:nvPr/>
        </p:nvSpPr>
        <p:spPr>
          <a:xfrm>
            <a:off x="1670102" y="1518961"/>
            <a:ext cx="277640" cy="338554"/>
          </a:xfrm>
          <a:prstGeom prst="rect">
            <a:avLst/>
          </a:prstGeom>
          <a:noFill/>
        </p:spPr>
        <p:txBody>
          <a:bodyPr wrap="none" rtlCol="0">
            <a:spAutoFit/>
          </a:bodyPr>
          <a:lstStyle/>
          <a:p>
            <a:r>
              <a:rPr lang="en-AU" sz="1600" i="1" dirty="0">
                <a:solidFill>
                  <a:srgbClr val="FF33CC"/>
                </a:solidFill>
                <a:latin typeface="Times New Roman" panose="02020603050405020304" pitchFamily="18" charset="0"/>
                <a:cs typeface="Times New Roman" panose="02020603050405020304" pitchFamily="18" charset="0"/>
              </a:rPr>
              <a:t>v</a:t>
            </a:r>
            <a:endParaRPr lang="en-US" sz="1600" i="1" dirty="0">
              <a:solidFill>
                <a:srgbClr val="FF33CC"/>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4361662" y="1482435"/>
            <a:ext cx="277640" cy="338554"/>
          </a:xfrm>
          <a:prstGeom prst="rect">
            <a:avLst/>
          </a:prstGeom>
          <a:noFill/>
        </p:spPr>
        <p:txBody>
          <a:bodyPr wrap="none" rtlCol="0">
            <a:spAutoFit/>
          </a:bodyPr>
          <a:lstStyle/>
          <a:p>
            <a:r>
              <a:rPr lang="en-AU" sz="1600" i="1" dirty="0">
                <a:solidFill>
                  <a:srgbClr val="FF33CC"/>
                </a:solidFill>
                <a:latin typeface="Times New Roman" panose="02020603050405020304" pitchFamily="18" charset="0"/>
                <a:cs typeface="Times New Roman" panose="02020603050405020304" pitchFamily="18" charset="0"/>
              </a:rPr>
              <a:t>v</a:t>
            </a:r>
            <a:endParaRPr lang="en-US" sz="1600" i="1" dirty="0">
              <a:solidFill>
                <a:srgbClr val="FF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22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193" y="529684"/>
            <a:ext cx="4664443" cy="3203486"/>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grpSp>
        <p:nvGrpSpPr>
          <p:cNvPr id="5" name="Group 4"/>
          <p:cNvGrpSpPr/>
          <p:nvPr/>
        </p:nvGrpSpPr>
        <p:grpSpPr>
          <a:xfrm>
            <a:off x="2014537" y="1707409"/>
            <a:ext cx="900000" cy="750228"/>
            <a:chOff x="1178372" y="963849"/>
            <a:chExt cx="1573835" cy="1332870"/>
          </a:xfrm>
        </p:grpSpPr>
        <p:pic>
          <p:nvPicPr>
            <p:cNvPr id="6" name="Picture 4" descr="http://t0.gstatic.com/images?q=tbn:ANd9GcRav3kJBxiSYRsK3vxeoOwoOyArZEI_8hcv4z4onLLwxy-auJh9RQ"/>
            <p:cNvPicPr>
              <a:picLocks noChangeAspect="1" noChangeArrowheads="1"/>
            </p:cNvPicPr>
            <p:nvPr/>
          </p:nvPicPr>
          <p:blipFill>
            <a:blip r:embed="rId3" cstate="print"/>
            <a:srcRect l="6236" r="7685"/>
            <a:stretch>
              <a:fillRect/>
            </a:stretch>
          </p:blipFill>
          <p:spPr bwMode="auto">
            <a:xfrm>
              <a:off x="1413511" y="1119854"/>
              <a:ext cx="1097514" cy="1147513"/>
            </a:xfrm>
            <a:prstGeom prst="rect">
              <a:avLst/>
            </a:prstGeom>
            <a:noFill/>
          </p:spPr>
        </p:pic>
        <p:sp>
          <p:nvSpPr>
            <p:cNvPr id="7" name="Freeform 8"/>
            <p:cNvSpPr/>
            <p:nvPr/>
          </p:nvSpPr>
          <p:spPr>
            <a:xfrm>
              <a:off x="1178372" y="965754"/>
              <a:ext cx="958520" cy="1330965"/>
            </a:xfrm>
            <a:custGeom>
              <a:avLst/>
              <a:gdLst>
                <a:gd name="connsiteX0" fmla="*/ 785683 w 958520"/>
                <a:gd name="connsiteY0" fmla="*/ 181056 h 1330965"/>
                <a:gd name="connsiteX1" fmla="*/ 656143 w 958520"/>
                <a:gd name="connsiteY1" fmla="*/ 192486 h 1330965"/>
                <a:gd name="connsiteX2" fmla="*/ 499933 w 958520"/>
                <a:gd name="connsiteY2" fmla="*/ 266781 h 1330965"/>
                <a:gd name="connsiteX3" fmla="*/ 385633 w 958520"/>
                <a:gd name="connsiteY3" fmla="*/ 360126 h 1330965"/>
                <a:gd name="connsiteX4" fmla="*/ 278953 w 958520"/>
                <a:gd name="connsiteY4" fmla="*/ 522051 h 1330965"/>
                <a:gd name="connsiteX5" fmla="*/ 242758 w 958520"/>
                <a:gd name="connsiteY5" fmla="*/ 701121 h 1330965"/>
                <a:gd name="connsiteX6" fmla="*/ 256093 w 958520"/>
                <a:gd name="connsiteY6" fmla="*/ 872571 h 1330965"/>
                <a:gd name="connsiteX7" fmla="*/ 357058 w 958520"/>
                <a:gd name="connsiteY7" fmla="*/ 1051641 h 1330965"/>
                <a:gd name="connsiteX8" fmla="*/ 467548 w 958520"/>
                <a:gd name="connsiteY8" fmla="*/ 1158321 h 1330965"/>
                <a:gd name="connsiteX9" fmla="*/ 570418 w 958520"/>
                <a:gd name="connsiteY9" fmla="*/ 1223091 h 1330965"/>
                <a:gd name="connsiteX10" fmla="*/ 698053 w 958520"/>
                <a:gd name="connsiteY10" fmla="*/ 1259286 h 1330965"/>
                <a:gd name="connsiteX11" fmla="*/ 806638 w 958520"/>
                <a:gd name="connsiteY11" fmla="*/ 1266906 h 1330965"/>
                <a:gd name="connsiteX12" fmla="*/ 804733 w 958520"/>
                <a:gd name="connsiteY12" fmla="*/ 1329771 h 1330965"/>
                <a:gd name="connsiteX13" fmla="*/ 96073 w 958520"/>
                <a:gd name="connsiteY13" fmla="*/ 1204041 h 1330965"/>
                <a:gd name="connsiteX14" fmla="*/ 48448 w 958520"/>
                <a:gd name="connsiteY14" fmla="*/ 396321 h 1330965"/>
                <a:gd name="connsiteX15" fmla="*/ 486598 w 958520"/>
                <a:gd name="connsiteY15" fmla="*/ 22941 h 1330965"/>
                <a:gd name="connsiteX16" fmla="*/ 949513 w 958520"/>
                <a:gd name="connsiteY16" fmla="*/ 55326 h 1330965"/>
                <a:gd name="connsiteX17" fmla="*/ 785683 w 958520"/>
                <a:gd name="connsiteY17" fmla="*/ 181056 h 133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8520" h="1330965">
                  <a:moveTo>
                    <a:pt x="785683" y="181056"/>
                  </a:moveTo>
                  <a:cubicBezTo>
                    <a:pt x="736788" y="203916"/>
                    <a:pt x="703768" y="178199"/>
                    <a:pt x="656143" y="192486"/>
                  </a:cubicBezTo>
                  <a:cubicBezTo>
                    <a:pt x="608518" y="206773"/>
                    <a:pt x="545018" y="238841"/>
                    <a:pt x="499933" y="266781"/>
                  </a:cubicBezTo>
                  <a:cubicBezTo>
                    <a:pt x="454848" y="294721"/>
                    <a:pt x="422463" y="317581"/>
                    <a:pt x="385633" y="360126"/>
                  </a:cubicBezTo>
                  <a:cubicBezTo>
                    <a:pt x="348803" y="402671"/>
                    <a:pt x="302765" y="465219"/>
                    <a:pt x="278953" y="522051"/>
                  </a:cubicBezTo>
                  <a:cubicBezTo>
                    <a:pt x="255141" y="578883"/>
                    <a:pt x="246568" y="642701"/>
                    <a:pt x="242758" y="701121"/>
                  </a:cubicBezTo>
                  <a:cubicBezTo>
                    <a:pt x="238948" y="759541"/>
                    <a:pt x="237043" y="814151"/>
                    <a:pt x="256093" y="872571"/>
                  </a:cubicBezTo>
                  <a:cubicBezTo>
                    <a:pt x="275143" y="930991"/>
                    <a:pt x="321816" y="1004016"/>
                    <a:pt x="357058" y="1051641"/>
                  </a:cubicBezTo>
                  <a:cubicBezTo>
                    <a:pt x="392300" y="1099266"/>
                    <a:pt x="431988" y="1129746"/>
                    <a:pt x="467548" y="1158321"/>
                  </a:cubicBezTo>
                  <a:cubicBezTo>
                    <a:pt x="503108" y="1186896"/>
                    <a:pt x="532001" y="1206264"/>
                    <a:pt x="570418" y="1223091"/>
                  </a:cubicBezTo>
                  <a:cubicBezTo>
                    <a:pt x="608835" y="1239918"/>
                    <a:pt x="658683" y="1251983"/>
                    <a:pt x="698053" y="1259286"/>
                  </a:cubicBezTo>
                  <a:cubicBezTo>
                    <a:pt x="737423" y="1266589"/>
                    <a:pt x="788858" y="1255159"/>
                    <a:pt x="806638" y="1266906"/>
                  </a:cubicBezTo>
                  <a:cubicBezTo>
                    <a:pt x="824418" y="1278653"/>
                    <a:pt x="923160" y="1340248"/>
                    <a:pt x="804733" y="1329771"/>
                  </a:cubicBezTo>
                  <a:cubicBezTo>
                    <a:pt x="686306" y="1319294"/>
                    <a:pt x="222120" y="1359616"/>
                    <a:pt x="96073" y="1204041"/>
                  </a:cubicBezTo>
                  <a:cubicBezTo>
                    <a:pt x="-29975" y="1048466"/>
                    <a:pt x="-16640" y="593171"/>
                    <a:pt x="48448" y="396321"/>
                  </a:cubicBezTo>
                  <a:cubicBezTo>
                    <a:pt x="113535" y="199471"/>
                    <a:pt x="336420" y="79773"/>
                    <a:pt x="486598" y="22941"/>
                  </a:cubicBezTo>
                  <a:cubicBezTo>
                    <a:pt x="636775" y="-33892"/>
                    <a:pt x="900618" y="29609"/>
                    <a:pt x="949513" y="55326"/>
                  </a:cubicBezTo>
                  <a:cubicBezTo>
                    <a:pt x="998408" y="81043"/>
                    <a:pt x="834578" y="158196"/>
                    <a:pt x="785683" y="181056"/>
                  </a:cubicBez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8" name="Freeform 9"/>
            <p:cNvSpPr/>
            <p:nvPr/>
          </p:nvSpPr>
          <p:spPr>
            <a:xfrm flipH="1">
              <a:off x="1793687" y="963849"/>
              <a:ext cx="958520" cy="1330965"/>
            </a:xfrm>
            <a:custGeom>
              <a:avLst/>
              <a:gdLst>
                <a:gd name="connsiteX0" fmla="*/ 785683 w 958520"/>
                <a:gd name="connsiteY0" fmla="*/ 181056 h 1330965"/>
                <a:gd name="connsiteX1" fmla="*/ 656143 w 958520"/>
                <a:gd name="connsiteY1" fmla="*/ 192486 h 1330965"/>
                <a:gd name="connsiteX2" fmla="*/ 499933 w 958520"/>
                <a:gd name="connsiteY2" fmla="*/ 266781 h 1330965"/>
                <a:gd name="connsiteX3" fmla="*/ 385633 w 958520"/>
                <a:gd name="connsiteY3" fmla="*/ 360126 h 1330965"/>
                <a:gd name="connsiteX4" fmla="*/ 278953 w 958520"/>
                <a:gd name="connsiteY4" fmla="*/ 522051 h 1330965"/>
                <a:gd name="connsiteX5" fmla="*/ 242758 w 958520"/>
                <a:gd name="connsiteY5" fmla="*/ 701121 h 1330965"/>
                <a:gd name="connsiteX6" fmla="*/ 256093 w 958520"/>
                <a:gd name="connsiteY6" fmla="*/ 872571 h 1330965"/>
                <a:gd name="connsiteX7" fmla="*/ 357058 w 958520"/>
                <a:gd name="connsiteY7" fmla="*/ 1051641 h 1330965"/>
                <a:gd name="connsiteX8" fmla="*/ 467548 w 958520"/>
                <a:gd name="connsiteY8" fmla="*/ 1158321 h 1330965"/>
                <a:gd name="connsiteX9" fmla="*/ 570418 w 958520"/>
                <a:gd name="connsiteY9" fmla="*/ 1223091 h 1330965"/>
                <a:gd name="connsiteX10" fmla="*/ 698053 w 958520"/>
                <a:gd name="connsiteY10" fmla="*/ 1259286 h 1330965"/>
                <a:gd name="connsiteX11" fmla="*/ 806638 w 958520"/>
                <a:gd name="connsiteY11" fmla="*/ 1266906 h 1330965"/>
                <a:gd name="connsiteX12" fmla="*/ 804733 w 958520"/>
                <a:gd name="connsiteY12" fmla="*/ 1329771 h 1330965"/>
                <a:gd name="connsiteX13" fmla="*/ 96073 w 958520"/>
                <a:gd name="connsiteY13" fmla="*/ 1204041 h 1330965"/>
                <a:gd name="connsiteX14" fmla="*/ 48448 w 958520"/>
                <a:gd name="connsiteY14" fmla="*/ 396321 h 1330965"/>
                <a:gd name="connsiteX15" fmla="*/ 486598 w 958520"/>
                <a:gd name="connsiteY15" fmla="*/ 22941 h 1330965"/>
                <a:gd name="connsiteX16" fmla="*/ 949513 w 958520"/>
                <a:gd name="connsiteY16" fmla="*/ 55326 h 1330965"/>
                <a:gd name="connsiteX17" fmla="*/ 785683 w 958520"/>
                <a:gd name="connsiteY17" fmla="*/ 181056 h 133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8520" h="1330965">
                  <a:moveTo>
                    <a:pt x="785683" y="181056"/>
                  </a:moveTo>
                  <a:cubicBezTo>
                    <a:pt x="736788" y="203916"/>
                    <a:pt x="703768" y="178199"/>
                    <a:pt x="656143" y="192486"/>
                  </a:cubicBezTo>
                  <a:cubicBezTo>
                    <a:pt x="608518" y="206773"/>
                    <a:pt x="545018" y="238841"/>
                    <a:pt x="499933" y="266781"/>
                  </a:cubicBezTo>
                  <a:cubicBezTo>
                    <a:pt x="454848" y="294721"/>
                    <a:pt x="422463" y="317581"/>
                    <a:pt x="385633" y="360126"/>
                  </a:cubicBezTo>
                  <a:cubicBezTo>
                    <a:pt x="348803" y="402671"/>
                    <a:pt x="302765" y="465219"/>
                    <a:pt x="278953" y="522051"/>
                  </a:cubicBezTo>
                  <a:cubicBezTo>
                    <a:pt x="255141" y="578883"/>
                    <a:pt x="246568" y="642701"/>
                    <a:pt x="242758" y="701121"/>
                  </a:cubicBezTo>
                  <a:cubicBezTo>
                    <a:pt x="238948" y="759541"/>
                    <a:pt x="237043" y="814151"/>
                    <a:pt x="256093" y="872571"/>
                  </a:cubicBezTo>
                  <a:cubicBezTo>
                    <a:pt x="275143" y="930991"/>
                    <a:pt x="321816" y="1004016"/>
                    <a:pt x="357058" y="1051641"/>
                  </a:cubicBezTo>
                  <a:cubicBezTo>
                    <a:pt x="392300" y="1099266"/>
                    <a:pt x="431988" y="1129746"/>
                    <a:pt x="467548" y="1158321"/>
                  </a:cubicBezTo>
                  <a:cubicBezTo>
                    <a:pt x="503108" y="1186896"/>
                    <a:pt x="532001" y="1206264"/>
                    <a:pt x="570418" y="1223091"/>
                  </a:cubicBezTo>
                  <a:cubicBezTo>
                    <a:pt x="608835" y="1239918"/>
                    <a:pt x="658683" y="1251983"/>
                    <a:pt x="698053" y="1259286"/>
                  </a:cubicBezTo>
                  <a:cubicBezTo>
                    <a:pt x="737423" y="1266589"/>
                    <a:pt x="788858" y="1255159"/>
                    <a:pt x="806638" y="1266906"/>
                  </a:cubicBezTo>
                  <a:cubicBezTo>
                    <a:pt x="824418" y="1278653"/>
                    <a:pt x="923160" y="1340248"/>
                    <a:pt x="804733" y="1329771"/>
                  </a:cubicBezTo>
                  <a:cubicBezTo>
                    <a:pt x="686306" y="1319294"/>
                    <a:pt x="222120" y="1359616"/>
                    <a:pt x="96073" y="1204041"/>
                  </a:cubicBezTo>
                  <a:cubicBezTo>
                    <a:pt x="-29975" y="1048466"/>
                    <a:pt x="-16640" y="593171"/>
                    <a:pt x="48448" y="396321"/>
                  </a:cubicBezTo>
                  <a:cubicBezTo>
                    <a:pt x="113535" y="199471"/>
                    <a:pt x="336420" y="79773"/>
                    <a:pt x="486598" y="22941"/>
                  </a:cubicBezTo>
                  <a:cubicBezTo>
                    <a:pt x="636775" y="-33892"/>
                    <a:pt x="900618" y="29609"/>
                    <a:pt x="949513" y="55326"/>
                  </a:cubicBezTo>
                  <a:cubicBezTo>
                    <a:pt x="998408" y="81043"/>
                    <a:pt x="834578" y="158196"/>
                    <a:pt x="785683" y="181056"/>
                  </a:cubicBez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grpSp>
      <p:sp>
        <p:nvSpPr>
          <p:cNvPr id="9" name="TextBox 8"/>
          <p:cNvSpPr txBox="1"/>
          <p:nvPr/>
        </p:nvSpPr>
        <p:spPr>
          <a:xfrm>
            <a:off x="341467" y="600067"/>
            <a:ext cx="2323393" cy="523220"/>
          </a:xfrm>
          <a:prstGeom prst="rect">
            <a:avLst/>
          </a:prstGeom>
          <a:noFill/>
        </p:spPr>
        <p:txBody>
          <a:bodyPr wrap="none" rtlCol="0">
            <a:spAutoFit/>
          </a:bodyPr>
          <a:lstStyle/>
          <a:p>
            <a:r>
              <a:rPr lang="en-AU" sz="1400" dirty="0"/>
              <a:t>ether</a:t>
            </a:r>
          </a:p>
          <a:p>
            <a:r>
              <a:rPr lang="en-AU" sz="1400" dirty="0"/>
              <a:t>(absolute frame of reference)</a:t>
            </a:r>
          </a:p>
        </p:txBody>
      </p:sp>
      <p:sp>
        <p:nvSpPr>
          <p:cNvPr id="11" name="TextBox 10"/>
          <p:cNvSpPr txBox="1"/>
          <p:nvPr/>
        </p:nvSpPr>
        <p:spPr>
          <a:xfrm>
            <a:off x="2090402" y="1178472"/>
            <a:ext cx="2192780" cy="307777"/>
          </a:xfrm>
          <a:prstGeom prst="rect">
            <a:avLst/>
          </a:prstGeom>
          <a:noFill/>
        </p:spPr>
        <p:txBody>
          <a:bodyPr wrap="none" rtlCol="0">
            <a:spAutoFit/>
          </a:bodyPr>
          <a:lstStyle/>
          <a:p>
            <a:r>
              <a:rPr lang="en-AU" sz="1400" dirty="0"/>
              <a:t>speed of Earth w.r.t. ether </a:t>
            </a:r>
            <a:r>
              <a:rPr lang="en-AU" sz="1400" i="1" dirty="0">
                <a:solidFill>
                  <a:srgbClr val="EC1AB0"/>
                </a:solidFill>
                <a:latin typeface="Times New Roman" panose="02020603050405020304" pitchFamily="18" charset="0"/>
                <a:cs typeface="Times New Roman" panose="02020603050405020304" pitchFamily="18" charset="0"/>
              </a:rPr>
              <a:t>v</a:t>
            </a:r>
          </a:p>
        </p:txBody>
      </p:sp>
      <p:sp>
        <p:nvSpPr>
          <p:cNvPr id="12" name="Down Arrow 15"/>
          <p:cNvSpPr/>
          <p:nvPr/>
        </p:nvSpPr>
        <p:spPr>
          <a:xfrm rot="16200000" flipH="1">
            <a:off x="3959918" y="1852905"/>
            <a:ext cx="140328" cy="55179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13" name="Down Arrow 16"/>
          <p:cNvSpPr/>
          <p:nvPr/>
        </p:nvSpPr>
        <p:spPr>
          <a:xfrm rot="16200000" flipH="1">
            <a:off x="1215941" y="1813647"/>
            <a:ext cx="140328" cy="55179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14" name="TextBox 13"/>
          <p:cNvSpPr txBox="1"/>
          <p:nvPr/>
        </p:nvSpPr>
        <p:spPr>
          <a:xfrm>
            <a:off x="2846039" y="2484576"/>
            <a:ext cx="2038187" cy="523220"/>
          </a:xfrm>
          <a:prstGeom prst="rect">
            <a:avLst/>
          </a:prstGeom>
          <a:noFill/>
        </p:spPr>
        <p:txBody>
          <a:bodyPr wrap="none" rtlCol="0">
            <a:spAutoFit/>
          </a:bodyPr>
          <a:lstStyle/>
          <a:p>
            <a:r>
              <a:rPr lang="en-AU" sz="1400" dirty="0"/>
              <a:t>speed of light w.r.t. Earth </a:t>
            </a:r>
          </a:p>
          <a:p>
            <a:pPr algn="ctr"/>
            <a:r>
              <a:rPr lang="en-AU" sz="1400" i="1" dirty="0">
                <a:latin typeface="Times New Roman" panose="02020603050405020304" pitchFamily="18" charset="0"/>
                <a:cs typeface="Times New Roman" panose="02020603050405020304" pitchFamily="18" charset="0"/>
              </a:rPr>
              <a:t>c</a:t>
            </a:r>
            <a:r>
              <a:rPr lang="en-AU" sz="1400" dirty="0">
                <a:latin typeface="Times New Roman" panose="02020603050405020304" pitchFamily="18" charset="0"/>
                <a:cs typeface="Times New Roman" panose="02020603050405020304" pitchFamily="18" charset="0"/>
              </a:rPr>
              <a:t> + </a:t>
            </a:r>
            <a:r>
              <a:rPr lang="en-AU" sz="1400" i="1" dirty="0">
                <a:latin typeface="Times New Roman" panose="02020603050405020304" pitchFamily="18" charset="0"/>
                <a:cs typeface="Times New Roman" panose="02020603050405020304" pitchFamily="18" charset="0"/>
              </a:rPr>
              <a:t>v</a:t>
            </a:r>
          </a:p>
        </p:txBody>
      </p:sp>
      <p:cxnSp>
        <p:nvCxnSpPr>
          <p:cNvPr id="15" name="Straight Arrow Connector 14"/>
          <p:cNvCxnSpPr/>
          <p:nvPr/>
        </p:nvCxnSpPr>
        <p:spPr>
          <a:xfrm>
            <a:off x="2776617" y="2110610"/>
            <a:ext cx="472966" cy="0"/>
          </a:xfrm>
          <a:prstGeom prst="straightConnector1">
            <a:avLst/>
          </a:prstGeom>
          <a:ln w="28575">
            <a:solidFill>
              <a:srgbClr val="EC1AB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1581" y="2501410"/>
            <a:ext cx="2038187" cy="523220"/>
          </a:xfrm>
          <a:prstGeom prst="rect">
            <a:avLst/>
          </a:prstGeom>
          <a:noFill/>
        </p:spPr>
        <p:txBody>
          <a:bodyPr wrap="none" rtlCol="0">
            <a:spAutoFit/>
          </a:bodyPr>
          <a:lstStyle/>
          <a:p>
            <a:r>
              <a:rPr lang="en-AU" sz="1400" dirty="0"/>
              <a:t>speed of light w.r.t. Earth </a:t>
            </a:r>
          </a:p>
          <a:p>
            <a:pPr algn="ctr"/>
            <a:r>
              <a:rPr lang="en-AU" sz="1400" i="1" dirty="0">
                <a:latin typeface="Times New Roman" panose="02020603050405020304" pitchFamily="18" charset="0"/>
                <a:cs typeface="Times New Roman" panose="02020603050405020304" pitchFamily="18" charset="0"/>
              </a:rPr>
              <a:t>c</a:t>
            </a:r>
            <a:r>
              <a:rPr lang="en-AU" sz="1400" dirty="0">
                <a:latin typeface="Times New Roman" panose="02020603050405020304" pitchFamily="18" charset="0"/>
                <a:cs typeface="Times New Roman" panose="02020603050405020304" pitchFamily="18" charset="0"/>
              </a:rPr>
              <a:t> - </a:t>
            </a:r>
            <a:r>
              <a:rPr lang="en-AU" sz="1400" i="1" dirty="0">
                <a:latin typeface="Times New Roman" panose="02020603050405020304" pitchFamily="18" charset="0"/>
                <a:cs typeface="Times New Roman" panose="02020603050405020304" pitchFamily="18" charset="0"/>
              </a:rPr>
              <a:t>v</a:t>
            </a:r>
          </a:p>
        </p:txBody>
      </p:sp>
      <p:sp>
        <p:nvSpPr>
          <p:cNvPr id="18" name="TextBox 17"/>
          <p:cNvSpPr txBox="1"/>
          <p:nvPr/>
        </p:nvSpPr>
        <p:spPr>
          <a:xfrm>
            <a:off x="799419" y="1428278"/>
            <a:ext cx="1054391" cy="523220"/>
          </a:xfrm>
          <a:prstGeom prst="rect">
            <a:avLst/>
          </a:prstGeom>
          <a:noFill/>
        </p:spPr>
        <p:txBody>
          <a:bodyPr wrap="none" rtlCol="0">
            <a:spAutoFit/>
          </a:bodyPr>
          <a:lstStyle/>
          <a:p>
            <a:pPr algn="ctr"/>
            <a:r>
              <a:rPr lang="en-AU" sz="1400" dirty="0">
                <a:solidFill>
                  <a:srgbClr val="FF0000"/>
                </a:solidFill>
              </a:rPr>
              <a:t>light beam</a:t>
            </a:r>
          </a:p>
          <a:p>
            <a:pPr algn="ctr"/>
            <a:r>
              <a:rPr lang="en-AU" sz="1400" i="1" dirty="0">
                <a:solidFill>
                  <a:srgbClr val="FF0000"/>
                </a:solidFill>
                <a:latin typeface="Times New Roman" panose="02020603050405020304" pitchFamily="18" charset="0"/>
                <a:cs typeface="Times New Roman" panose="02020603050405020304" pitchFamily="18" charset="0"/>
              </a:rPr>
              <a:t>c </a:t>
            </a:r>
            <a:r>
              <a:rPr lang="en-AU" sz="1400" dirty="0">
                <a:solidFill>
                  <a:srgbClr val="FF0000"/>
                </a:solidFill>
                <a:cs typeface="Times New Roman" panose="02020603050405020304" pitchFamily="18" charset="0"/>
              </a:rPr>
              <a:t>w.r.t ether</a:t>
            </a:r>
          </a:p>
        </p:txBody>
      </p:sp>
      <p:sp>
        <p:nvSpPr>
          <p:cNvPr id="20" name="TextBox 19"/>
          <p:cNvSpPr txBox="1"/>
          <p:nvPr/>
        </p:nvSpPr>
        <p:spPr>
          <a:xfrm>
            <a:off x="3475865" y="1535336"/>
            <a:ext cx="1054391" cy="523220"/>
          </a:xfrm>
          <a:prstGeom prst="rect">
            <a:avLst/>
          </a:prstGeom>
          <a:noFill/>
        </p:spPr>
        <p:txBody>
          <a:bodyPr wrap="none" rtlCol="0">
            <a:spAutoFit/>
          </a:bodyPr>
          <a:lstStyle/>
          <a:p>
            <a:pPr algn="ctr"/>
            <a:r>
              <a:rPr lang="en-AU" sz="1400" dirty="0">
                <a:solidFill>
                  <a:srgbClr val="FF0000"/>
                </a:solidFill>
              </a:rPr>
              <a:t>light beam</a:t>
            </a:r>
          </a:p>
          <a:p>
            <a:pPr algn="ctr"/>
            <a:r>
              <a:rPr lang="en-AU" sz="1400" i="1" dirty="0">
                <a:solidFill>
                  <a:srgbClr val="FF0000"/>
                </a:solidFill>
                <a:latin typeface="Times New Roman" panose="02020603050405020304" pitchFamily="18" charset="0"/>
                <a:cs typeface="Times New Roman" panose="02020603050405020304" pitchFamily="18" charset="0"/>
              </a:rPr>
              <a:t>c </a:t>
            </a:r>
            <a:r>
              <a:rPr lang="en-AU" sz="1400" dirty="0">
                <a:solidFill>
                  <a:srgbClr val="FF0000"/>
                </a:solidFill>
                <a:cs typeface="Times New Roman" panose="02020603050405020304" pitchFamily="18" charset="0"/>
              </a:rPr>
              <a:t>w.r.t ether</a:t>
            </a:r>
          </a:p>
        </p:txBody>
      </p:sp>
      <p:sp>
        <p:nvSpPr>
          <p:cNvPr id="21" name="TextBox 20"/>
          <p:cNvSpPr txBox="1"/>
          <p:nvPr/>
        </p:nvSpPr>
        <p:spPr>
          <a:xfrm>
            <a:off x="2856556" y="2040397"/>
            <a:ext cx="287258" cy="369332"/>
          </a:xfrm>
          <a:prstGeom prst="rect">
            <a:avLst/>
          </a:prstGeom>
          <a:noFill/>
        </p:spPr>
        <p:txBody>
          <a:bodyPr wrap="none" rtlCol="0">
            <a:spAutoFit/>
          </a:bodyPr>
          <a:lstStyle/>
          <a:p>
            <a:r>
              <a:rPr lang="en-AU" i="1" dirty="0">
                <a:solidFill>
                  <a:srgbClr val="EC1AB0"/>
                </a:solidFill>
                <a:latin typeface="Times New Roman" panose="02020603050405020304" pitchFamily="18" charset="0"/>
                <a:cs typeface="Times New Roman" panose="02020603050405020304" pitchFamily="18" charset="0"/>
              </a:rPr>
              <a:t>v</a:t>
            </a:r>
            <a:endParaRPr lang="en-US" dirty="0"/>
          </a:p>
        </p:txBody>
      </p:sp>
      <p:pic>
        <p:nvPicPr>
          <p:cNvPr id="22" name="Picture 21" descr="BOY.WPG"/>
          <p:cNvPicPr>
            <a:picLocks noChangeAspect="1"/>
          </p:cNvPicPr>
          <p:nvPr/>
        </p:nvPicPr>
        <p:blipFill>
          <a:blip r:embed="rId4" cstate="print"/>
          <a:stretch>
            <a:fillRect/>
          </a:stretch>
        </p:blipFill>
        <p:spPr>
          <a:xfrm>
            <a:off x="2398507" y="2531102"/>
            <a:ext cx="329577" cy="1043437"/>
          </a:xfrm>
          <a:prstGeom prst="rect">
            <a:avLst/>
          </a:prstGeom>
        </p:spPr>
      </p:pic>
    </p:spTree>
    <p:extLst>
      <p:ext uri="{BB962C8B-B14F-4D97-AF65-F5344CB8AC3E}">
        <p14:creationId xmlns:p14="http://schemas.microsoft.com/office/powerpoint/2010/main" val="398673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7" name="Group 5126"/>
          <p:cNvGrpSpPr/>
          <p:nvPr/>
        </p:nvGrpSpPr>
        <p:grpSpPr>
          <a:xfrm>
            <a:off x="3589587" y="1405607"/>
            <a:ext cx="506320" cy="256939"/>
            <a:chOff x="544106" y="1277137"/>
            <a:chExt cx="506320" cy="256939"/>
          </a:xfrm>
        </p:grpSpPr>
        <p:sp>
          <p:nvSpPr>
            <p:cNvPr id="5125" name="Oval 5124"/>
            <p:cNvSpPr/>
            <p:nvPr/>
          </p:nvSpPr>
          <p:spPr>
            <a:xfrm>
              <a:off x="574334" y="1352707"/>
              <a:ext cx="423193" cy="181369"/>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Rectangle 5125"/>
            <p:cNvSpPr/>
            <p:nvPr/>
          </p:nvSpPr>
          <p:spPr>
            <a:xfrm>
              <a:off x="544106" y="1277137"/>
              <a:ext cx="506320" cy="17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BULB.WPG"/>
          <p:cNvPicPr>
            <a:picLocks noChangeAspect="1"/>
          </p:cNvPicPr>
          <p:nvPr/>
        </p:nvPicPr>
        <p:blipFill>
          <a:blip r:embed="rId2" cstate="print"/>
          <a:stretch>
            <a:fillRect/>
          </a:stretch>
        </p:blipFill>
        <p:spPr>
          <a:xfrm>
            <a:off x="3762557" y="2515651"/>
            <a:ext cx="227978" cy="320380"/>
          </a:xfrm>
          <a:prstGeom prst="rect">
            <a:avLst/>
          </a:prstGeom>
        </p:spPr>
      </p:pic>
      <p:pic>
        <p:nvPicPr>
          <p:cNvPr id="10" name="Picture 9" descr="BOY.WPG"/>
          <p:cNvPicPr>
            <a:picLocks noChangeAspect="1"/>
          </p:cNvPicPr>
          <p:nvPr/>
        </p:nvPicPr>
        <p:blipFill>
          <a:blip r:embed="rId3" cstate="print"/>
          <a:stretch>
            <a:fillRect/>
          </a:stretch>
        </p:blipFill>
        <p:spPr>
          <a:xfrm flipH="1">
            <a:off x="801844" y="3750608"/>
            <a:ext cx="303971" cy="725301"/>
          </a:xfrm>
          <a:prstGeom prst="rect">
            <a:avLst/>
          </a:prstGeom>
        </p:spPr>
      </p:pic>
      <p:cxnSp>
        <p:nvCxnSpPr>
          <p:cNvPr id="42" name="Straight Connector 41"/>
          <p:cNvCxnSpPr/>
          <p:nvPr/>
        </p:nvCxnSpPr>
        <p:spPr>
          <a:xfrm flipV="1">
            <a:off x="3588148" y="1588826"/>
            <a:ext cx="356870" cy="1571862"/>
          </a:xfrm>
          <a:prstGeom prst="line">
            <a:avLst/>
          </a:pr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181507" y="1579418"/>
            <a:ext cx="1473621" cy="12393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38" name="Straight Arrow Connector 37"/>
          <p:cNvCxnSpPr/>
          <p:nvPr/>
        </p:nvCxnSpPr>
        <p:spPr>
          <a:xfrm flipH="1">
            <a:off x="2491565" y="2229568"/>
            <a:ext cx="682167"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39" name="Picture 38" descr="GIRL.WPG"/>
          <p:cNvPicPr>
            <a:picLocks noChangeAspect="1"/>
          </p:cNvPicPr>
          <p:nvPr/>
        </p:nvPicPr>
        <p:blipFill>
          <a:blip r:embed="rId4" cstate="print"/>
          <a:stretch>
            <a:fillRect/>
          </a:stretch>
        </p:blipFill>
        <p:spPr>
          <a:xfrm>
            <a:off x="4288950" y="1975279"/>
            <a:ext cx="319956" cy="831192"/>
          </a:xfrm>
          <a:prstGeom prst="rect">
            <a:avLst/>
          </a:prstGeom>
        </p:spPr>
      </p:pic>
      <p:sp>
        <p:nvSpPr>
          <p:cNvPr id="87" name="TextBox 86"/>
          <p:cNvSpPr txBox="1"/>
          <p:nvPr/>
        </p:nvSpPr>
        <p:spPr>
          <a:xfrm>
            <a:off x="181369" y="4813823"/>
            <a:ext cx="2998963" cy="584775"/>
          </a:xfrm>
          <a:prstGeom prst="rect">
            <a:avLst/>
          </a:prstGeom>
          <a:noFill/>
        </p:spPr>
        <p:txBody>
          <a:bodyPr wrap="none" rtlCol="0">
            <a:spAutoFit/>
          </a:bodyPr>
          <a:lstStyle/>
          <a:p>
            <a:r>
              <a:rPr lang="en-AU" sz="1600" dirty="0"/>
              <a:t>Steve’s inertial frame of reference</a:t>
            </a:r>
          </a:p>
          <a:p>
            <a:r>
              <a:rPr lang="en-AU" sz="1600" dirty="0"/>
              <a:t>(Steve’s fixed system)</a:t>
            </a:r>
            <a:endParaRPr lang="en-US" sz="1600" dirty="0"/>
          </a:p>
        </p:txBody>
      </p:sp>
      <p:sp>
        <p:nvSpPr>
          <p:cNvPr id="88" name="TextBox 87"/>
          <p:cNvSpPr txBox="1"/>
          <p:nvPr/>
        </p:nvSpPr>
        <p:spPr>
          <a:xfrm>
            <a:off x="54159" y="152394"/>
            <a:ext cx="1714185" cy="1077218"/>
          </a:xfrm>
          <a:prstGeom prst="rect">
            <a:avLst/>
          </a:prstGeom>
          <a:noFill/>
        </p:spPr>
        <p:txBody>
          <a:bodyPr wrap="square" rtlCol="0">
            <a:spAutoFit/>
          </a:bodyPr>
          <a:lstStyle/>
          <a:p>
            <a:r>
              <a:rPr lang="en-AU" sz="1600" dirty="0"/>
              <a:t>Mary’s inertial frame of reference (Mary’s moving system)</a:t>
            </a:r>
            <a:endParaRPr lang="en-US" sz="1600" dirty="0"/>
          </a:p>
        </p:txBody>
      </p:sp>
      <p:cxnSp>
        <p:nvCxnSpPr>
          <p:cNvPr id="90" name="Straight Connector 89"/>
          <p:cNvCxnSpPr/>
          <p:nvPr/>
        </p:nvCxnSpPr>
        <p:spPr>
          <a:xfrm>
            <a:off x="710360" y="3861643"/>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1021458" y="4157628"/>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186453" y="4579562"/>
            <a:ext cx="330411" cy="307777"/>
          </a:xfrm>
          <a:prstGeom prst="rect">
            <a:avLst/>
          </a:prstGeom>
          <a:noFill/>
        </p:spPr>
        <p:txBody>
          <a:bodyPr wrap="none" rtlCol="0">
            <a:spAutoFit/>
          </a:bodyPr>
          <a:lstStyle/>
          <a:p>
            <a:r>
              <a:rPr lang="en-AU" sz="1400" dirty="0"/>
              <a:t>X</a:t>
            </a:r>
            <a:r>
              <a:rPr lang="en-AU" sz="1400" baseline="-25000" dirty="0"/>
              <a:t>S</a:t>
            </a:r>
            <a:endParaRPr lang="en-US" sz="1400" baseline="-25000" dirty="0"/>
          </a:p>
        </p:txBody>
      </p:sp>
      <p:sp>
        <p:nvSpPr>
          <p:cNvPr id="94" name="TextBox 93"/>
          <p:cNvSpPr txBox="1"/>
          <p:nvPr/>
        </p:nvSpPr>
        <p:spPr>
          <a:xfrm>
            <a:off x="362737" y="3740732"/>
            <a:ext cx="344838" cy="338554"/>
          </a:xfrm>
          <a:prstGeom prst="rect">
            <a:avLst/>
          </a:prstGeom>
          <a:noFill/>
        </p:spPr>
        <p:txBody>
          <a:bodyPr wrap="none" rtlCol="0">
            <a:spAutoFit/>
          </a:bodyPr>
          <a:lstStyle/>
          <a:p>
            <a:r>
              <a:rPr lang="en-AU" sz="1600" dirty="0"/>
              <a:t>Y</a:t>
            </a:r>
            <a:r>
              <a:rPr lang="en-AU" sz="1600" baseline="-25000" dirty="0"/>
              <a:t>S</a:t>
            </a:r>
            <a:endParaRPr lang="en-US" sz="1600" baseline="-25000" dirty="0"/>
          </a:p>
        </p:txBody>
      </p:sp>
      <p:pic>
        <p:nvPicPr>
          <p:cNvPr id="5122" name="Picture 2" descr="Image result for clip art c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391" y="3757449"/>
            <a:ext cx="416699" cy="586900"/>
          </a:xfrm>
          <a:prstGeom prst="rect">
            <a:avLst/>
          </a:prstGeom>
          <a:noFill/>
          <a:extLst>
            <a:ext uri="{909E8E84-426E-40DD-AFC4-6F175D3DCCD1}">
              <a14:hiddenFill xmlns:a14="http://schemas.microsoft.com/office/drawing/2010/main">
                <a:solidFill>
                  <a:srgbClr val="FFFFFF"/>
                </a:solidFill>
              </a14:hiddenFill>
            </a:ext>
          </a:extLst>
        </p:spPr>
      </p:pic>
      <p:grpSp>
        <p:nvGrpSpPr>
          <p:cNvPr id="5146" name="Group 5145"/>
          <p:cNvGrpSpPr/>
          <p:nvPr/>
        </p:nvGrpSpPr>
        <p:grpSpPr>
          <a:xfrm>
            <a:off x="1255734" y="1406867"/>
            <a:ext cx="506320" cy="256939"/>
            <a:chOff x="1255734" y="1406867"/>
            <a:chExt cx="506320" cy="256939"/>
          </a:xfrm>
        </p:grpSpPr>
        <p:sp>
          <p:nvSpPr>
            <p:cNvPr id="105" name="Oval 104"/>
            <p:cNvSpPr/>
            <p:nvPr/>
          </p:nvSpPr>
          <p:spPr>
            <a:xfrm>
              <a:off x="1285962" y="1482437"/>
              <a:ext cx="423193" cy="1813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255734" y="1406867"/>
              <a:ext cx="506320" cy="17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Connector 106"/>
          <p:cNvCxnSpPr/>
          <p:nvPr/>
        </p:nvCxnSpPr>
        <p:spPr>
          <a:xfrm flipV="1">
            <a:off x="1254295" y="1590086"/>
            <a:ext cx="356870" cy="1571862"/>
          </a:xfrm>
          <a:prstGeom prst="line">
            <a:avLst/>
          </a:pr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847654" y="1580678"/>
            <a:ext cx="1473621" cy="12393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109" name="Straight Arrow Connector 108"/>
          <p:cNvCxnSpPr/>
          <p:nvPr/>
        </p:nvCxnSpPr>
        <p:spPr>
          <a:xfrm flipH="1">
            <a:off x="157712" y="2230828"/>
            <a:ext cx="682167"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10" name="Picture 109" descr="GIRL.WPG"/>
          <p:cNvPicPr>
            <a:picLocks noChangeAspect="1"/>
          </p:cNvPicPr>
          <p:nvPr/>
        </p:nvPicPr>
        <p:blipFill>
          <a:blip r:embed="rId4" cstate="print"/>
          <a:stretch>
            <a:fillRect/>
          </a:stretch>
        </p:blipFill>
        <p:spPr>
          <a:xfrm>
            <a:off x="1955097" y="1976539"/>
            <a:ext cx="319956" cy="831192"/>
          </a:xfrm>
          <a:prstGeom prst="rect">
            <a:avLst/>
          </a:prstGeom>
        </p:spPr>
      </p:pic>
      <p:sp>
        <p:nvSpPr>
          <p:cNvPr id="5128" name="TextBox 5127"/>
          <p:cNvSpPr txBox="1"/>
          <p:nvPr/>
        </p:nvSpPr>
        <p:spPr>
          <a:xfrm>
            <a:off x="2690301" y="2199094"/>
            <a:ext cx="287258" cy="369332"/>
          </a:xfrm>
          <a:prstGeom prst="rect">
            <a:avLst/>
          </a:prstGeom>
          <a:noFill/>
        </p:spPr>
        <p:txBody>
          <a:bodyPr wrap="none" rtlCol="0">
            <a:spAutoFit/>
          </a:bodyPr>
          <a:lstStyle/>
          <a:p>
            <a:r>
              <a:rPr lang="en-AU" i="1" dirty="0">
                <a:solidFill>
                  <a:srgbClr val="00B050"/>
                </a:solidFill>
                <a:latin typeface="Times New Roman" panose="02020603050405020304" pitchFamily="18" charset="0"/>
                <a:cs typeface="Times New Roman" panose="02020603050405020304" pitchFamily="18" charset="0"/>
              </a:rPr>
              <a:t>v</a:t>
            </a:r>
            <a:endParaRPr lang="en-US" i="1" dirty="0">
              <a:solidFill>
                <a:srgbClr val="00B050"/>
              </a:solidFill>
              <a:latin typeface="Times New Roman" panose="02020603050405020304" pitchFamily="18" charset="0"/>
              <a:cs typeface="Times New Roman" panose="02020603050405020304" pitchFamily="18" charset="0"/>
            </a:endParaRPr>
          </a:p>
        </p:txBody>
      </p:sp>
      <p:sp>
        <p:nvSpPr>
          <p:cNvPr id="115" name="TextBox 114"/>
          <p:cNvSpPr txBox="1"/>
          <p:nvPr/>
        </p:nvSpPr>
        <p:spPr>
          <a:xfrm>
            <a:off x="318655" y="2230581"/>
            <a:ext cx="287258" cy="369332"/>
          </a:xfrm>
          <a:prstGeom prst="rect">
            <a:avLst/>
          </a:prstGeom>
          <a:noFill/>
        </p:spPr>
        <p:txBody>
          <a:bodyPr wrap="none" rtlCol="0">
            <a:spAutoFit/>
          </a:bodyPr>
          <a:lstStyle/>
          <a:p>
            <a:r>
              <a:rPr lang="en-AU" i="1" dirty="0">
                <a:solidFill>
                  <a:srgbClr val="00B050"/>
                </a:solidFill>
                <a:latin typeface="Times New Roman" panose="02020603050405020304" pitchFamily="18" charset="0"/>
                <a:cs typeface="Times New Roman" panose="02020603050405020304" pitchFamily="18" charset="0"/>
              </a:rPr>
              <a:t>v</a:t>
            </a:r>
            <a:endParaRPr lang="en-US" i="1" dirty="0">
              <a:solidFill>
                <a:srgbClr val="00B050"/>
              </a:solidFill>
              <a:latin typeface="Times New Roman" panose="02020603050405020304" pitchFamily="18" charset="0"/>
              <a:cs typeface="Times New Roman" panose="02020603050405020304" pitchFamily="18" charset="0"/>
            </a:endParaRPr>
          </a:p>
        </p:txBody>
      </p:sp>
      <p:pic>
        <p:nvPicPr>
          <p:cNvPr id="116" name="Picture 115" descr="BULB.WPG"/>
          <p:cNvPicPr>
            <a:picLocks noChangeAspect="1"/>
          </p:cNvPicPr>
          <p:nvPr/>
        </p:nvPicPr>
        <p:blipFill>
          <a:blip r:embed="rId2" cstate="print"/>
          <a:stretch>
            <a:fillRect/>
          </a:stretch>
        </p:blipFill>
        <p:spPr>
          <a:xfrm>
            <a:off x="1428696" y="2509354"/>
            <a:ext cx="227978" cy="320380"/>
          </a:xfrm>
          <a:prstGeom prst="rect">
            <a:avLst/>
          </a:prstGeom>
        </p:spPr>
      </p:pic>
      <p:cxnSp>
        <p:nvCxnSpPr>
          <p:cNvPr id="118" name="Straight Connector 117"/>
          <p:cNvCxnSpPr/>
          <p:nvPr/>
        </p:nvCxnSpPr>
        <p:spPr>
          <a:xfrm>
            <a:off x="2320007" y="460979"/>
            <a:ext cx="0" cy="1066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2647473" y="1052961"/>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812468" y="1474895"/>
            <a:ext cx="380232" cy="307777"/>
          </a:xfrm>
          <a:prstGeom prst="rect">
            <a:avLst/>
          </a:prstGeom>
          <a:noFill/>
        </p:spPr>
        <p:txBody>
          <a:bodyPr wrap="none" rtlCol="0">
            <a:spAutoFit/>
          </a:bodyPr>
          <a:lstStyle/>
          <a:p>
            <a:r>
              <a:rPr lang="en-AU" sz="1400" dirty="0"/>
              <a:t>X</a:t>
            </a:r>
            <a:r>
              <a:rPr lang="en-AU" sz="1400" baseline="-25000" dirty="0"/>
              <a:t>M</a:t>
            </a:r>
            <a:endParaRPr lang="en-US" sz="1400" baseline="-25000" dirty="0"/>
          </a:p>
        </p:txBody>
      </p:sp>
      <p:sp>
        <p:nvSpPr>
          <p:cNvPr id="121" name="TextBox 120"/>
          <p:cNvSpPr txBox="1"/>
          <p:nvPr/>
        </p:nvSpPr>
        <p:spPr>
          <a:xfrm>
            <a:off x="1928296" y="341341"/>
            <a:ext cx="401072" cy="338554"/>
          </a:xfrm>
          <a:prstGeom prst="rect">
            <a:avLst/>
          </a:prstGeom>
          <a:noFill/>
        </p:spPr>
        <p:txBody>
          <a:bodyPr wrap="none" rtlCol="0">
            <a:spAutoFit/>
          </a:bodyPr>
          <a:lstStyle/>
          <a:p>
            <a:r>
              <a:rPr lang="en-AU" sz="1600" dirty="0"/>
              <a:t>Y</a:t>
            </a:r>
            <a:r>
              <a:rPr lang="en-AU" sz="1600" baseline="-25000" dirty="0"/>
              <a:t>M</a:t>
            </a:r>
            <a:endParaRPr lang="en-US" sz="1600" baseline="-25000" dirty="0"/>
          </a:p>
        </p:txBody>
      </p:sp>
      <p:pic>
        <p:nvPicPr>
          <p:cNvPr id="122" name="Picture 2" descr="Image result for clip art c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406" y="652782"/>
            <a:ext cx="416699" cy="5869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descr="GIRL.WPG"/>
          <p:cNvPicPr>
            <a:picLocks noChangeAspect="1"/>
          </p:cNvPicPr>
          <p:nvPr/>
        </p:nvPicPr>
        <p:blipFill>
          <a:blip r:embed="rId4" cstate="print"/>
          <a:stretch>
            <a:fillRect/>
          </a:stretch>
        </p:blipFill>
        <p:spPr>
          <a:xfrm flipH="1">
            <a:off x="2461410" y="480247"/>
            <a:ext cx="319956" cy="831192"/>
          </a:xfrm>
          <a:prstGeom prst="rect">
            <a:avLst/>
          </a:prstGeom>
        </p:spPr>
      </p:pic>
      <p:sp>
        <p:nvSpPr>
          <p:cNvPr id="5130" name="TextBox 5129"/>
          <p:cNvSpPr txBox="1"/>
          <p:nvPr/>
        </p:nvSpPr>
        <p:spPr>
          <a:xfrm>
            <a:off x="657461" y="2901897"/>
            <a:ext cx="1996893" cy="338554"/>
          </a:xfrm>
          <a:prstGeom prst="rect">
            <a:avLst/>
          </a:prstGeom>
          <a:noFill/>
        </p:spPr>
        <p:txBody>
          <a:bodyPr wrap="none" rtlCol="0">
            <a:spAutoFit/>
          </a:bodyPr>
          <a:lstStyle/>
          <a:p>
            <a:r>
              <a:rPr lang="en-AU" sz="1600" dirty="0"/>
              <a:t>detector switched on</a:t>
            </a:r>
            <a:endParaRPr lang="en-US" sz="1600" dirty="0"/>
          </a:p>
        </p:txBody>
      </p:sp>
      <p:cxnSp>
        <p:nvCxnSpPr>
          <p:cNvPr id="5132" name="Straight Connector 5131"/>
          <p:cNvCxnSpPr/>
          <p:nvPr/>
        </p:nvCxnSpPr>
        <p:spPr>
          <a:xfrm>
            <a:off x="3582030" y="1118440"/>
            <a:ext cx="1511405"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910714" y="2903157"/>
            <a:ext cx="2109232" cy="338554"/>
          </a:xfrm>
          <a:prstGeom prst="rect">
            <a:avLst/>
          </a:prstGeom>
          <a:noFill/>
        </p:spPr>
        <p:txBody>
          <a:bodyPr wrap="none" rtlCol="0">
            <a:spAutoFit/>
          </a:bodyPr>
          <a:lstStyle/>
          <a:p>
            <a:r>
              <a:rPr lang="en-AU" sz="1600" dirty="0"/>
              <a:t>light globe switched on</a:t>
            </a:r>
            <a:endParaRPr lang="en-US" sz="1600" dirty="0"/>
          </a:p>
        </p:txBody>
      </p:sp>
      <p:sp>
        <p:nvSpPr>
          <p:cNvPr id="5133" name="TextBox 5132"/>
          <p:cNvSpPr txBox="1"/>
          <p:nvPr/>
        </p:nvSpPr>
        <p:spPr>
          <a:xfrm>
            <a:off x="1874142" y="3241965"/>
            <a:ext cx="3400661" cy="584775"/>
          </a:xfrm>
          <a:prstGeom prst="rect">
            <a:avLst/>
          </a:prstGeom>
          <a:noFill/>
        </p:spPr>
        <p:txBody>
          <a:bodyPr wrap="square" rtlCol="0">
            <a:spAutoFit/>
          </a:bodyPr>
          <a:lstStyle/>
          <a:p>
            <a:r>
              <a:rPr lang="en-AU" sz="1600" b="1" dirty="0">
                <a:solidFill>
                  <a:srgbClr val="7030A0"/>
                </a:solidFill>
              </a:rPr>
              <a:t>Event</a:t>
            </a:r>
            <a:r>
              <a:rPr lang="en-AU" sz="1600" dirty="0">
                <a:solidFill>
                  <a:srgbClr val="7030A0"/>
                </a:solidFill>
              </a:rPr>
              <a:t>: time for light to travel from globe to activate light detector</a:t>
            </a:r>
            <a:endParaRPr lang="en-US" sz="1600" dirty="0">
              <a:solidFill>
                <a:srgbClr val="7030A0"/>
              </a:solidFill>
            </a:endParaRPr>
          </a:p>
        </p:txBody>
      </p:sp>
      <p:cxnSp>
        <p:nvCxnSpPr>
          <p:cNvPr id="130" name="Straight Connector 129"/>
          <p:cNvCxnSpPr/>
          <p:nvPr/>
        </p:nvCxnSpPr>
        <p:spPr>
          <a:xfrm>
            <a:off x="2260810" y="4490133"/>
            <a:ext cx="1511405" cy="0"/>
          </a:xfrm>
          <a:prstGeom prst="line">
            <a:avLst/>
          </a:prstGeom>
        </p:spPr>
        <p:style>
          <a:lnRef idx="1">
            <a:schemeClr val="accent1"/>
          </a:lnRef>
          <a:fillRef idx="0">
            <a:schemeClr val="accent1"/>
          </a:fillRef>
          <a:effectRef idx="0">
            <a:schemeClr val="accent1"/>
          </a:effectRef>
          <a:fontRef idx="minor">
            <a:schemeClr val="tx1"/>
          </a:fontRef>
        </p:style>
      </p:cxnSp>
      <p:sp>
        <p:nvSpPr>
          <p:cNvPr id="5134" name="Rectangle 5133"/>
          <p:cNvSpPr/>
          <p:nvPr/>
        </p:nvSpPr>
        <p:spPr>
          <a:xfrm>
            <a:off x="4065679" y="551663"/>
            <a:ext cx="173812" cy="5592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82244" y="3923356"/>
            <a:ext cx="376592" cy="5592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TextBox 5134"/>
          <p:cNvSpPr txBox="1"/>
          <p:nvPr/>
        </p:nvSpPr>
        <p:spPr>
          <a:xfrm>
            <a:off x="3997666" y="1080655"/>
            <a:ext cx="322524"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t</a:t>
            </a:r>
            <a:r>
              <a:rPr lang="en-AU" sz="1600" i="1" baseline="-25000" dirty="0">
                <a:latin typeface="Times New Roman" panose="02020603050405020304" pitchFamily="18" charset="0"/>
                <a:cs typeface="Times New Roman" panose="02020603050405020304" pitchFamily="18" charset="0"/>
              </a:rPr>
              <a:t>0</a:t>
            </a:r>
            <a:endParaRPr lang="en-US" sz="1600" i="1" baseline="-25000" dirty="0">
              <a:latin typeface="Times New Roman" panose="02020603050405020304" pitchFamily="18" charset="0"/>
              <a:cs typeface="Times New Roman" panose="02020603050405020304" pitchFamily="18" charset="0"/>
            </a:endParaRPr>
          </a:p>
        </p:txBody>
      </p:sp>
      <p:sp>
        <p:nvSpPr>
          <p:cNvPr id="134" name="TextBox 133"/>
          <p:cNvSpPr txBox="1"/>
          <p:nvPr/>
        </p:nvSpPr>
        <p:spPr>
          <a:xfrm>
            <a:off x="2812473" y="4467462"/>
            <a:ext cx="242374"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t</a:t>
            </a:r>
            <a:endParaRPr lang="en-US" sz="1600" i="1" baseline="-25000" dirty="0">
              <a:latin typeface="Times New Roman" panose="02020603050405020304" pitchFamily="18" charset="0"/>
              <a:cs typeface="Times New Roman" panose="02020603050405020304" pitchFamily="18" charset="0"/>
            </a:endParaRPr>
          </a:p>
        </p:txBody>
      </p:sp>
      <p:cxnSp>
        <p:nvCxnSpPr>
          <p:cNvPr id="135" name="Straight Arrow Connector 134"/>
          <p:cNvCxnSpPr/>
          <p:nvPr/>
        </p:nvCxnSpPr>
        <p:spPr>
          <a:xfrm flipH="1">
            <a:off x="1632592" y="1038077"/>
            <a:ext cx="682167"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142" name="Straight Connector 5141"/>
          <p:cNvCxnSpPr/>
          <p:nvPr/>
        </p:nvCxnSpPr>
        <p:spPr>
          <a:xfrm flipV="1">
            <a:off x="2985988" y="979619"/>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1400173" y="4021932"/>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1384195" y="4112281"/>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39" name="Straight Arrow Connector 5138"/>
          <p:cNvCxnSpPr/>
          <p:nvPr/>
        </p:nvCxnSpPr>
        <p:spPr>
          <a:xfrm>
            <a:off x="3020428" y="1015436"/>
            <a:ext cx="151140" cy="3778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98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E30DBD-5BAB-4E35-9039-E7D53341917D}"/>
              </a:ext>
            </a:extLst>
          </p:cNvPr>
          <p:cNvSpPr/>
          <p:nvPr/>
        </p:nvSpPr>
        <p:spPr>
          <a:xfrm>
            <a:off x="1609645" y="574335"/>
            <a:ext cx="2357791" cy="14509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08B2EAFB-1FE2-418B-B48A-E188EC790DF1}"/>
              </a:ext>
            </a:extLst>
          </p:cNvPr>
          <p:cNvCxnSpPr>
            <a:cxnSpLocks/>
          </p:cNvCxnSpPr>
          <p:nvPr/>
        </p:nvCxnSpPr>
        <p:spPr>
          <a:xfrm>
            <a:off x="3990382" y="1279902"/>
            <a:ext cx="682167"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7E597B33-6F55-4985-94B7-37E811D7B54B}"/>
              </a:ext>
            </a:extLst>
          </p:cNvPr>
          <p:cNvGraphicFramePr>
            <a:graphicFrameLocks noChangeAspect="1"/>
          </p:cNvGraphicFramePr>
          <p:nvPr>
            <p:extLst>
              <p:ext uri="{D42A27DB-BD31-4B8C-83A1-F6EECF244321}">
                <p14:modId xmlns:p14="http://schemas.microsoft.com/office/powerpoint/2010/main" val="4255401136"/>
              </p:ext>
            </p:extLst>
          </p:nvPr>
        </p:nvGraphicFramePr>
        <p:xfrm>
          <a:off x="4204079" y="848381"/>
          <a:ext cx="635000" cy="279400"/>
        </p:xfrm>
        <a:graphic>
          <a:graphicData uri="http://schemas.openxmlformats.org/presentationml/2006/ole">
            <mc:AlternateContent xmlns:mc="http://schemas.openxmlformats.org/markup-compatibility/2006">
              <mc:Choice xmlns:v="urn:schemas-microsoft-com:vml" Requires="v">
                <p:oleObj spid="_x0000_s30870" name="Equation" r:id="rId3" imgW="634680" imgH="279360" progId="Equation.DSMT4">
                  <p:embed/>
                </p:oleObj>
              </mc:Choice>
              <mc:Fallback>
                <p:oleObj name="Equation" r:id="rId3" imgW="634680" imgH="279360" progId="Equation.DSMT4">
                  <p:embed/>
                  <p:pic>
                    <p:nvPicPr>
                      <p:cNvPr id="0" name=""/>
                      <p:cNvPicPr/>
                      <p:nvPr/>
                    </p:nvPicPr>
                    <p:blipFill>
                      <a:blip r:embed="rId4"/>
                      <a:stretch>
                        <a:fillRect/>
                      </a:stretch>
                    </p:blipFill>
                    <p:spPr>
                      <a:xfrm>
                        <a:off x="4204079" y="848381"/>
                        <a:ext cx="635000" cy="2794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60114CF-AD40-417C-9D6E-1EF73D3B924F}"/>
              </a:ext>
            </a:extLst>
          </p:cNvPr>
          <p:cNvSpPr txBox="1"/>
          <p:nvPr/>
        </p:nvSpPr>
        <p:spPr>
          <a:xfrm>
            <a:off x="4073234" y="355181"/>
            <a:ext cx="1229119" cy="461665"/>
          </a:xfrm>
          <a:prstGeom prst="rect">
            <a:avLst/>
          </a:prstGeom>
          <a:noFill/>
        </p:spPr>
        <p:txBody>
          <a:bodyPr wrap="none" rtlCol="0">
            <a:spAutoFit/>
          </a:bodyPr>
          <a:lstStyle/>
          <a:p>
            <a:r>
              <a:rPr lang="en-AU" sz="1200" dirty="0"/>
              <a:t>velocity of Mary </a:t>
            </a:r>
          </a:p>
          <a:p>
            <a:r>
              <a:rPr lang="en-AU" sz="1200" dirty="0" err="1"/>
              <a:t>wrt</a:t>
            </a:r>
            <a:r>
              <a:rPr lang="en-AU" sz="1200" dirty="0"/>
              <a:t> Steve</a:t>
            </a:r>
            <a:endParaRPr lang="en-US" sz="1200" dirty="0"/>
          </a:p>
        </p:txBody>
      </p:sp>
      <p:pic>
        <p:nvPicPr>
          <p:cNvPr id="6" name="Picture 5" descr="GIRL.WPG">
            <a:extLst>
              <a:ext uri="{FF2B5EF4-FFF2-40B4-BE49-F238E27FC236}">
                <a16:creationId xmlns:a16="http://schemas.microsoft.com/office/drawing/2014/main" id="{984B9C8E-4F1E-49C4-A100-C6774E5C3C0B}"/>
              </a:ext>
            </a:extLst>
          </p:cNvPr>
          <p:cNvPicPr>
            <a:picLocks noChangeAspect="1"/>
          </p:cNvPicPr>
          <p:nvPr/>
        </p:nvPicPr>
        <p:blipFill>
          <a:blip r:embed="rId5" cstate="print"/>
          <a:stretch>
            <a:fillRect/>
          </a:stretch>
        </p:blipFill>
        <p:spPr>
          <a:xfrm flipH="1">
            <a:off x="2083564" y="676729"/>
            <a:ext cx="319956" cy="831192"/>
          </a:xfrm>
          <a:prstGeom prst="rect">
            <a:avLst/>
          </a:prstGeom>
        </p:spPr>
      </p:pic>
      <p:pic>
        <p:nvPicPr>
          <p:cNvPr id="7" name="Picture 6" descr="BOY.WPG">
            <a:extLst>
              <a:ext uri="{FF2B5EF4-FFF2-40B4-BE49-F238E27FC236}">
                <a16:creationId xmlns:a16="http://schemas.microsoft.com/office/drawing/2014/main" id="{7F41A76D-BB82-49FC-A9AA-96F5C94993E7}"/>
              </a:ext>
            </a:extLst>
          </p:cNvPr>
          <p:cNvPicPr>
            <a:picLocks noChangeAspect="1"/>
          </p:cNvPicPr>
          <p:nvPr/>
        </p:nvPicPr>
        <p:blipFill>
          <a:blip r:embed="rId6" cstate="print"/>
          <a:stretch>
            <a:fillRect/>
          </a:stretch>
        </p:blipFill>
        <p:spPr>
          <a:xfrm flipH="1">
            <a:off x="1610443" y="2224089"/>
            <a:ext cx="303971" cy="725301"/>
          </a:xfrm>
          <a:prstGeom prst="rect">
            <a:avLst/>
          </a:prstGeom>
        </p:spPr>
      </p:pic>
      <p:pic>
        <p:nvPicPr>
          <p:cNvPr id="8" name="Picture 7" descr="BULB.WPG">
            <a:extLst>
              <a:ext uri="{FF2B5EF4-FFF2-40B4-BE49-F238E27FC236}">
                <a16:creationId xmlns:a16="http://schemas.microsoft.com/office/drawing/2014/main" id="{D2427469-3D58-4CD9-9527-151A1783CEE1}"/>
              </a:ext>
            </a:extLst>
          </p:cNvPr>
          <p:cNvPicPr>
            <a:picLocks noChangeAspect="1"/>
          </p:cNvPicPr>
          <p:nvPr/>
        </p:nvPicPr>
        <p:blipFill>
          <a:blip r:embed="rId7" cstate="print"/>
          <a:stretch>
            <a:fillRect/>
          </a:stretch>
        </p:blipFill>
        <p:spPr>
          <a:xfrm>
            <a:off x="2713389" y="1813687"/>
            <a:ext cx="212145" cy="230116"/>
          </a:xfrm>
          <a:prstGeom prst="rect">
            <a:avLst/>
          </a:prstGeom>
        </p:spPr>
      </p:pic>
      <p:cxnSp>
        <p:nvCxnSpPr>
          <p:cNvPr id="10" name="Straight Arrow Connector 9">
            <a:extLst>
              <a:ext uri="{FF2B5EF4-FFF2-40B4-BE49-F238E27FC236}">
                <a16:creationId xmlns:a16="http://schemas.microsoft.com/office/drawing/2014/main" id="{924B7378-D960-48FB-BF2D-87CDC1567299}"/>
              </a:ext>
            </a:extLst>
          </p:cNvPr>
          <p:cNvCxnSpPr/>
          <p:nvPr/>
        </p:nvCxnSpPr>
        <p:spPr>
          <a:xfrm flipV="1">
            <a:off x="1314921" y="612119"/>
            <a:ext cx="0" cy="14358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955AA9-70CA-4F3D-B64C-8D2832532450}"/>
              </a:ext>
            </a:extLst>
          </p:cNvPr>
          <p:cNvSpPr txBox="1"/>
          <p:nvPr/>
        </p:nvSpPr>
        <p:spPr>
          <a:xfrm>
            <a:off x="695245" y="1201567"/>
            <a:ext cx="814647" cy="276999"/>
          </a:xfrm>
          <a:prstGeom prst="rect">
            <a:avLst/>
          </a:prstGeom>
          <a:solidFill>
            <a:schemeClr val="bg1"/>
          </a:solidFill>
        </p:spPr>
        <p:txBody>
          <a:bodyPr wrap="none" rtlCol="0">
            <a:spAutoFit/>
          </a:bodyPr>
          <a:lstStyle/>
          <a:p>
            <a:r>
              <a:rPr lang="en-AU" sz="1200" i="1" dirty="0" err="1">
                <a:latin typeface="Times New Roman" panose="02020603050405020304" pitchFamily="18" charset="0"/>
                <a:cs typeface="Times New Roman" panose="02020603050405020304" pitchFamily="18" charset="0"/>
              </a:rPr>
              <a:t>y</a:t>
            </a:r>
            <a:r>
              <a:rPr lang="en-AU" sz="1200" i="1" baseline="-25000" dirty="0" err="1">
                <a:latin typeface="Times New Roman" panose="02020603050405020304" pitchFamily="18" charset="0"/>
                <a:cs typeface="Times New Roman" panose="02020603050405020304" pitchFamily="18" charset="0"/>
              </a:rPr>
              <a:t>M</a:t>
            </a:r>
            <a:r>
              <a:rPr lang="en-AU" sz="1200" dirty="0">
                <a:latin typeface="Times New Roman" panose="02020603050405020304" pitchFamily="18" charset="0"/>
                <a:cs typeface="Times New Roman" panose="02020603050405020304" pitchFamily="18" charset="0"/>
              </a:rPr>
              <a:t> = 10 m</a:t>
            </a:r>
            <a:endParaRPr lang="en-US" sz="1200" dirty="0">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59A17142-C30E-4F14-8286-3EF03E656BC0}"/>
              </a:ext>
            </a:extLst>
          </p:cNvPr>
          <p:cNvSpPr/>
          <p:nvPr/>
        </p:nvSpPr>
        <p:spPr>
          <a:xfrm>
            <a:off x="2614728" y="1723002"/>
            <a:ext cx="423193" cy="98242"/>
          </a:xfrm>
          <a:custGeom>
            <a:avLst/>
            <a:gdLst>
              <a:gd name="connsiteX0" fmla="*/ 0 w 755702"/>
              <a:gd name="connsiteY0" fmla="*/ 143600 h 151157"/>
              <a:gd name="connsiteX1" fmla="*/ 355180 w 755702"/>
              <a:gd name="connsiteY1" fmla="*/ 16 h 151157"/>
              <a:gd name="connsiteX2" fmla="*/ 755702 w 755702"/>
              <a:gd name="connsiteY2" fmla="*/ 151157 h 151157"/>
            </a:gdLst>
            <a:ahLst/>
            <a:cxnLst>
              <a:cxn ang="0">
                <a:pos x="connsiteX0" y="connsiteY0"/>
              </a:cxn>
              <a:cxn ang="0">
                <a:pos x="connsiteX1" y="connsiteY1"/>
              </a:cxn>
              <a:cxn ang="0">
                <a:pos x="connsiteX2" y="connsiteY2"/>
              </a:cxn>
            </a:cxnLst>
            <a:rect l="l" t="t" r="r" b="b"/>
            <a:pathLst>
              <a:path w="755702" h="151157">
                <a:moveTo>
                  <a:pt x="0" y="143600"/>
                </a:moveTo>
                <a:cubicBezTo>
                  <a:pt x="114615" y="71178"/>
                  <a:pt x="229230" y="-1244"/>
                  <a:pt x="355180" y="16"/>
                </a:cubicBezTo>
                <a:cubicBezTo>
                  <a:pt x="481130" y="1276"/>
                  <a:pt x="618416" y="76216"/>
                  <a:pt x="755702" y="151157"/>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DE4BB6B-11A7-4BCC-99B4-CFD7C54C8DED}"/>
              </a:ext>
            </a:extLst>
          </p:cNvPr>
          <p:cNvSpPr/>
          <p:nvPr/>
        </p:nvSpPr>
        <p:spPr>
          <a:xfrm>
            <a:off x="2495075" y="1579417"/>
            <a:ext cx="663760" cy="143583"/>
          </a:xfrm>
          <a:custGeom>
            <a:avLst/>
            <a:gdLst>
              <a:gd name="connsiteX0" fmla="*/ 0 w 755702"/>
              <a:gd name="connsiteY0" fmla="*/ 143600 h 151157"/>
              <a:gd name="connsiteX1" fmla="*/ 355180 w 755702"/>
              <a:gd name="connsiteY1" fmla="*/ 16 h 151157"/>
              <a:gd name="connsiteX2" fmla="*/ 755702 w 755702"/>
              <a:gd name="connsiteY2" fmla="*/ 151157 h 151157"/>
            </a:gdLst>
            <a:ahLst/>
            <a:cxnLst>
              <a:cxn ang="0">
                <a:pos x="connsiteX0" y="connsiteY0"/>
              </a:cxn>
              <a:cxn ang="0">
                <a:pos x="connsiteX1" y="connsiteY1"/>
              </a:cxn>
              <a:cxn ang="0">
                <a:pos x="connsiteX2" y="connsiteY2"/>
              </a:cxn>
            </a:cxnLst>
            <a:rect l="l" t="t" r="r" b="b"/>
            <a:pathLst>
              <a:path w="755702" h="151157">
                <a:moveTo>
                  <a:pt x="0" y="143600"/>
                </a:moveTo>
                <a:cubicBezTo>
                  <a:pt x="114615" y="71178"/>
                  <a:pt x="229230" y="-1244"/>
                  <a:pt x="355180" y="16"/>
                </a:cubicBezTo>
                <a:cubicBezTo>
                  <a:pt x="481130" y="1276"/>
                  <a:pt x="618416" y="76216"/>
                  <a:pt x="755702" y="151157"/>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2F7CC79-595B-40BF-8DBF-EFA7CD6A7F29}"/>
              </a:ext>
            </a:extLst>
          </p:cNvPr>
          <p:cNvSpPr/>
          <p:nvPr/>
        </p:nvSpPr>
        <p:spPr>
          <a:xfrm>
            <a:off x="2322524" y="1450948"/>
            <a:ext cx="1047908" cy="181369"/>
          </a:xfrm>
          <a:custGeom>
            <a:avLst/>
            <a:gdLst>
              <a:gd name="connsiteX0" fmla="*/ 0 w 755702"/>
              <a:gd name="connsiteY0" fmla="*/ 143600 h 151157"/>
              <a:gd name="connsiteX1" fmla="*/ 355180 w 755702"/>
              <a:gd name="connsiteY1" fmla="*/ 16 h 151157"/>
              <a:gd name="connsiteX2" fmla="*/ 755702 w 755702"/>
              <a:gd name="connsiteY2" fmla="*/ 151157 h 151157"/>
            </a:gdLst>
            <a:ahLst/>
            <a:cxnLst>
              <a:cxn ang="0">
                <a:pos x="connsiteX0" y="connsiteY0"/>
              </a:cxn>
              <a:cxn ang="0">
                <a:pos x="connsiteX1" y="connsiteY1"/>
              </a:cxn>
              <a:cxn ang="0">
                <a:pos x="connsiteX2" y="connsiteY2"/>
              </a:cxn>
            </a:cxnLst>
            <a:rect l="l" t="t" r="r" b="b"/>
            <a:pathLst>
              <a:path w="755702" h="151157">
                <a:moveTo>
                  <a:pt x="0" y="143600"/>
                </a:moveTo>
                <a:cubicBezTo>
                  <a:pt x="114615" y="71178"/>
                  <a:pt x="229230" y="-1244"/>
                  <a:pt x="355180" y="16"/>
                </a:cubicBezTo>
                <a:cubicBezTo>
                  <a:pt x="481130" y="1276"/>
                  <a:pt x="618416" y="76216"/>
                  <a:pt x="755702" y="151157"/>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4BE1B8B-220E-4F2D-BEA3-83747688316F}"/>
              </a:ext>
            </a:extLst>
          </p:cNvPr>
          <p:cNvSpPr txBox="1"/>
          <p:nvPr/>
        </p:nvSpPr>
        <p:spPr>
          <a:xfrm>
            <a:off x="2448476" y="1088212"/>
            <a:ext cx="1348446" cy="276999"/>
          </a:xfrm>
          <a:prstGeom prst="rect">
            <a:avLst/>
          </a:prstGeom>
          <a:noFill/>
        </p:spPr>
        <p:txBody>
          <a:bodyPr wrap="none" rtlCol="0">
            <a:spAutoFit/>
          </a:bodyPr>
          <a:lstStyle/>
          <a:p>
            <a:r>
              <a:rPr lang="en-AU" sz="1200" i="1" dirty="0">
                <a:latin typeface="Times New Roman" panose="02020603050405020304" pitchFamily="18" charset="0"/>
                <a:cs typeface="Times New Roman" panose="02020603050405020304" pitchFamily="18" charset="0"/>
              </a:rPr>
              <a:t>c</a:t>
            </a:r>
            <a:r>
              <a:rPr lang="en-AU" sz="1200" dirty="0">
                <a:latin typeface="Times New Roman" panose="02020603050405020304" pitchFamily="18" charset="0"/>
                <a:cs typeface="Times New Roman" panose="02020603050405020304" pitchFamily="18" charset="0"/>
              </a:rPr>
              <a:t> = 3.00x10</a:t>
            </a:r>
            <a:r>
              <a:rPr lang="en-AU" sz="1200" baseline="30000" dirty="0">
                <a:latin typeface="Times New Roman" panose="02020603050405020304" pitchFamily="18" charset="0"/>
                <a:cs typeface="Times New Roman" panose="02020603050405020304" pitchFamily="18" charset="0"/>
              </a:rPr>
              <a:t>8</a:t>
            </a:r>
            <a:r>
              <a:rPr lang="en-AU" sz="1200" dirty="0">
                <a:latin typeface="Times New Roman" panose="02020603050405020304" pitchFamily="18" charset="0"/>
                <a:cs typeface="Times New Roman" panose="02020603050405020304" pitchFamily="18" charset="0"/>
              </a:rPr>
              <a:t>  m.s</a:t>
            </a:r>
            <a:r>
              <a:rPr lang="en-AU" sz="1200" baseline="30000" dirty="0">
                <a:latin typeface="Times New Roman" panose="02020603050405020304" pitchFamily="18" charset="0"/>
                <a:cs typeface="Times New Roman" panose="02020603050405020304" pitchFamily="18" charset="0"/>
              </a:rPr>
              <a:t>-1</a:t>
            </a:r>
            <a:endParaRPr lang="en-US" sz="1200" baseline="30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D932501-A25F-446D-84FD-2E6F5E47597B}"/>
              </a:ext>
            </a:extLst>
          </p:cNvPr>
          <p:cNvSpPr txBox="1"/>
          <p:nvPr/>
        </p:nvSpPr>
        <p:spPr>
          <a:xfrm>
            <a:off x="4218080" y="1391752"/>
            <a:ext cx="678391" cy="276999"/>
          </a:xfrm>
          <a:prstGeom prst="rect">
            <a:avLst/>
          </a:prstGeom>
          <a:noFill/>
        </p:spPr>
        <p:txBody>
          <a:bodyPr wrap="none" rtlCol="0">
            <a:spAutoFit/>
          </a:bodyPr>
          <a:lstStyle/>
          <a:p>
            <a:r>
              <a:rPr lang="en-AU" sz="1200" i="1" dirty="0">
                <a:latin typeface="Times New Roman" panose="02020603050405020304" pitchFamily="18" charset="0"/>
                <a:cs typeface="Times New Roman" panose="02020603050405020304" pitchFamily="18" charset="0"/>
              </a:rPr>
              <a:t>v</a:t>
            </a:r>
            <a:r>
              <a:rPr lang="en-AU" sz="1200" dirty="0">
                <a:latin typeface="Times New Roman" panose="02020603050405020304" pitchFamily="18" charset="0"/>
                <a:cs typeface="Times New Roman" panose="02020603050405020304" pitchFamily="18" charset="0"/>
              </a:rPr>
              <a:t> = 0.8c</a:t>
            </a:r>
            <a:endParaRPr lang="en-US" sz="1200" baseline="30000"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5767669-9B81-43D0-B97A-C9A8BC893601}"/>
              </a:ext>
            </a:extLst>
          </p:cNvPr>
          <p:cNvCxnSpPr>
            <a:cxnSpLocks/>
          </p:cNvCxnSpPr>
          <p:nvPr/>
        </p:nvCxnSpPr>
        <p:spPr>
          <a:xfrm>
            <a:off x="801044" y="2917012"/>
            <a:ext cx="450894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21" name="Picture 2" descr="Image result for clip art clock">
            <a:extLst>
              <a:ext uri="{FF2B5EF4-FFF2-40B4-BE49-F238E27FC236}">
                <a16:creationId xmlns:a16="http://schemas.microsoft.com/office/drawing/2014/main" id="{1BCBB82C-F649-433C-A73A-1836F42B77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3229" y="1428278"/>
            <a:ext cx="411604" cy="4613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clip art clock">
            <a:extLst>
              <a:ext uri="{FF2B5EF4-FFF2-40B4-BE49-F238E27FC236}">
                <a16:creationId xmlns:a16="http://schemas.microsoft.com/office/drawing/2014/main" id="{4969E0E1-4EE1-446E-BBA1-9C2DC87993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1265" y="2434622"/>
            <a:ext cx="411604" cy="4613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clip art clock">
            <a:extLst>
              <a:ext uri="{FF2B5EF4-FFF2-40B4-BE49-F238E27FC236}">
                <a16:creationId xmlns:a16="http://schemas.microsoft.com/office/drawing/2014/main" id="{522D1536-7980-4755-8E21-C99970EBC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088" y="2443438"/>
            <a:ext cx="411604" cy="46130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A94D314-234C-4B64-ACEC-36D44F6F72CB}"/>
              </a:ext>
            </a:extLst>
          </p:cNvPr>
          <p:cNvGrpSpPr/>
          <p:nvPr/>
        </p:nvGrpSpPr>
        <p:grpSpPr>
          <a:xfrm>
            <a:off x="307320" y="309838"/>
            <a:ext cx="702803" cy="702803"/>
            <a:chOff x="632272" y="3627372"/>
            <a:chExt cx="702803" cy="702803"/>
          </a:xfrm>
        </p:grpSpPr>
        <p:cxnSp>
          <p:nvCxnSpPr>
            <p:cNvPr id="26" name="Straight Connector 25">
              <a:extLst>
                <a:ext uri="{FF2B5EF4-FFF2-40B4-BE49-F238E27FC236}">
                  <a16:creationId xmlns:a16="http://schemas.microsoft.com/office/drawing/2014/main" id="{921036AF-E585-4BA5-9015-9F2A88722E8D}"/>
                </a:ext>
              </a:extLst>
            </p:cNvPr>
            <p:cNvCxnSpPr/>
            <p:nvPr/>
          </p:nvCxnSpPr>
          <p:spPr>
            <a:xfrm>
              <a:off x="710360" y="3627372"/>
              <a:ext cx="0" cy="7028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54C72C-CCAD-4BCF-A1BF-7EAEAAFEC73C}"/>
                </a:ext>
              </a:extLst>
            </p:cNvPr>
            <p:cNvCxnSpPr>
              <a:cxnSpLocks/>
            </p:cNvCxnSpPr>
            <p:nvPr/>
          </p:nvCxnSpPr>
          <p:spPr>
            <a:xfrm rot="16200000">
              <a:off x="983674" y="3893128"/>
              <a:ext cx="0" cy="7028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E2FE2F9-0C3F-4270-86CD-E5B22F96A553}"/>
              </a:ext>
            </a:extLst>
          </p:cNvPr>
          <p:cNvSpPr txBox="1"/>
          <p:nvPr/>
        </p:nvSpPr>
        <p:spPr>
          <a:xfrm>
            <a:off x="75569" y="498764"/>
            <a:ext cx="352982" cy="276999"/>
          </a:xfrm>
          <a:prstGeom prst="rect">
            <a:avLst/>
          </a:prstGeom>
          <a:noFill/>
        </p:spPr>
        <p:txBody>
          <a:bodyPr wrap="none" rtlCol="0">
            <a:spAutoFit/>
          </a:bodyPr>
          <a:lstStyle/>
          <a:p>
            <a:r>
              <a:rPr lang="en-AU" sz="1200" dirty="0">
                <a:solidFill>
                  <a:srgbClr val="FF0000"/>
                </a:solidFill>
              </a:rPr>
              <a:t>Y</a:t>
            </a:r>
            <a:r>
              <a:rPr lang="en-AU" sz="1200" baseline="-25000" dirty="0">
                <a:solidFill>
                  <a:srgbClr val="FF0000"/>
                </a:solidFill>
              </a:rPr>
              <a:t>M</a:t>
            </a:r>
            <a:endParaRPr lang="en-US" sz="1200" baseline="-25000" dirty="0">
              <a:solidFill>
                <a:srgbClr val="FF0000"/>
              </a:solidFill>
            </a:endParaRPr>
          </a:p>
        </p:txBody>
      </p:sp>
      <p:sp>
        <p:nvSpPr>
          <p:cNvPr id="30" name="TextBox 29">
            <a:extLst>
              <a:ext uri="{FF2B5EF4-FFF2-40B4-BE49-F238E27FC236}">
                <a16:creationId xmlns:a16="http://schemas.microsoft.com/office/drawing/2014/main" id="{26B2F37E-636C-4063-9486-FC4051DED313}"/>
              </a:ext>
            </a:extLst>
          </p:cNvPr>
          <p:cNvSpPr txBox="1"/>
          <p:nvPr/>
        </p:nvSpPr>
        <p:spPr>
          <a:xfrm>
            <a:off x="590706" y="885432"/>
            <a:ext cx="352982" cy="276999"/>
          </a:xfrm>
          <a:prstGeom prst="rect">
            <a:avLst/>
          </a:prstGeom>
          <a:noFill/>
        </p:spPr>
        <p:txBody>
          <a:bodyPr wrap="none" rtlCol="0">
            <a:spAutoFit/>
          </a:bodyPr>
          <a:lstStyle/>
          <a:p>
            <a:r>
              <a:rPr lang="en-AU" sz="1200" dirty="0">
                <a:solidFill>
                  <a:srgbClr val="FF0000"/>
                </a:solidFill>
              </a:rPr>
              <a:t>X</a:t>
            </a:r>
            <a:r>
              <a:rPr lang="en-AU" sz="1200" baseline="-25000" dirty="0">
                <a:solidFill>
                  <a:srgbClr val="FF0000"/>
                </a:solidFill>
              </a:rPr>
              <a:t>M</a:t>
            </a:r>
            <a:endParaRPr lang="en-US" sz="1200" baseline="-25000" dirty="0">
              <a:solidFill>
                <a:srgbClr val="FF0000"/>
              </a:solidFill>
            </a:endParaRPr>
          </a:p>
        </p:txBody>
      </p:sp>
      <p:sp>
        <p:nvSpPr>
          <p:cNvPr id="31" name="TextBox 30">
            <a:extLst>
              <a:ext uri="{FF2B5EF4-FFF2-40B4-BE49-F238E27FC236}">
                <a16:creationId xmlns:a16="http://schemas.microsoft.com/office/drawing/2014/main" id="{59BA74A8-1991-479F-ABD8-2282E619FD11}"/>
              </a:ext>
            </a:extLst>
          </p:cNvPr>
          <p:cNvSpPr txBox="1"/>
          <p:nvPr/>
        </p:nvSpPr>
        <p:spPr>
          <a:xfrm>
            <a:off x="123430" y="2103372"/>
            <a:ext cx="305212" cy="276999"/>
          </a:xfrm>
          <a:prstGeom prst="rect">
            <a:avLst/>
          </a:prstGeom>
          <a:noFill/>
        </p:spPr>
        <p:txBody>
          <a:bodyPr wrap="none" rtlCol="0">
            <a:spAutoFit/>
          </a:bodyPr>
          <a:lstStyle/>
          <a:p>
            <a:r>
              <a:rPr lang="en-AU" sz="1200" dirty="0">
                <a:solidFill>
                  <a:srgbClr val="0000FF"/>
                </a:solidFill>
              </a:rPr>
              <a:t>Y</a:t>
            </a:r>
            <a:r>
              <a:rPr lang="en-AU" sz="1200" baseline="-25000" dirty="0">
                <a:solidFill>
                  <a:srgbClr val="0000FF"/>
                </a:solidFill>
              </a:rPr>
              <a:t>S</a:t>
            </a:r>
            <a:endParaRPr lang="en-US" sz="1200" baseline="-25000" dirty="0">
              <a:solidFill>
                <a:srgbClr val="0000FF"/>
              </a:solidFill>
            </a:endParaRPr>
          </a:p>
        </p:txBody>
      </p:sp>
      <p:sp>
        <p:nvSpPr>
          <p:cNvPr id="32" name="TextBox 31">
            <a:extLst>
              <a:ext uri="{FF2B5EF4-FFF2-40B4-BE49-F238E27FC236}">
                <a16:creationId xmlns:a16="http://schemas.microsoft.com/office/drawing/2014/main" id="{D30AD9CE-589D-4E7A-9BD2-920E6B4F92AF}"/>
              </a:ext>
            </a:extLst>
          </p:cNvPr>
          <p:cNvSpPr txBox="1"/>
          <p:nvPr/>
        </p:nvSpPr>
        <p:spPr>
          <a:xfrm>
            <a:off x="525212" y="2701637"/>
            <a:ext cx="309828" cy="276999"/>
          </a:xfrm>
          <a:prstGeom prst="rect">
            <a:avLst/>
          </a:prstGeom>
          <a:noFill/>
        </p:spPr>
        <p:txBody>
          <a:bodyPr wrap="none" rtlCol="0">
            <a:spAutoFit/>
          </a:bodyPr>
          <a:lstStyle/>
          <a:p>
            <a:r>
              <a:rPr lang="en-AU" sz="1200" dirty="0">
                <a:solidFill>
                  <a:srgbClr val="0000FF"/>
                </a:solidFill>
              </a:rPr>
              <a:t>X</a:t>
            </a:r>
            <a:r>
              <a:rPr lang="en-AU" sz="1200" baseline="-25000" dirty="0">
                <a:solidFill>
                  <a:srgbClr val="0000FF"/>
                </a:solidFill>
              </a:rPr>
              <a:t>S</a:t>
            </a:r>
            <a:endParaRPr lang="en-US" sz="1200" baseline="-25000" dirty="0">
              <a:solidFill>
                <a:srgbClr val="0000FF"/>
              </a:solidFill>
            </a:endParaRPr>
          </a:p>
        </p:txBody>
      </p:sp>
      <p:grpSp>
        <p:nvGrpSpPr>
          <p:cNvPr id="33" name="Group 32">
            <a:extLst>
              <a:ext uri="{FF2B5EF4-FFF2-40B4-BE49-F238E27FC236}">
                <a16:creationId xmlns:a16="http://schemas.microsoft.com/office/drawing/2014/main" id="{49B8BC77-928F-4CEF-9E7A-70E5B8C78CB3}"/>
              </a:ext>
            </a:extLst>
          </p:cNvPr>
          <p:cNvGrpSpPr/>
          <p:nvPr/>
        </p:nvGrpSpPr>
        <p:grpSpPr>
          <a:xfrm>
            <a:off x="316137" y="2124783"/>
            <a:ext cx="702803" cy="702803"/>
            <a:chOff x="632272" y="3627372"/>
            <a:chExt cx="702803" cy="702803"/>
          </a:xfrm>
        </p:grpSpPr>
        <p:cxnSp>
          <p:nvCxnSpPr>
            <p:cNvPr id="34" name="Straight Connector 33">
              <a:extLst>
                <a:ext uri="{FF2B5EF4-FFF2-40B4-BE49-F238E27FC236}">
                  <a16:creationId xmlns:a16="http://schemas.microsoft.com/office/drawing/2014/main" id="{3F2F1BF0-6C21-474D-91DF-B24965A352D6}"/>
                </a:ext>
              </a:extLst>
            </p:cNvPr>
            <p:cNvCxnSpPr/>
            <p:nvPr/>
          </p:nvCxnSpPr>
          <p:spPr>
            <a:xfrm>
              <a:off x="710360" y="3627372"/>
              <a:ext cx="0" cy="70280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4E2889-60DD-4CA4-9E65-ED1DE4BD31D0}"/>
                </a:ext>
              </a:extLst>
            </p:cNvPr>
            <p:cNvCxnSpPr>
              <a:cxnSpLocks/>
            </p:cNvCxnSpPr>
            <p:nvPr/>
          </p:nvCxnSpPr>
          <p:spPr>
            <a:xfrm rot="16200000">
              <a:off x="983674" y="3893128"/>
              <a:ext cx="0" cy="70280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429F2744-42C3-457D-81BC-A8A81A502D0E}"/>
              </a:ext>
            </a:extLst>
          </p:cNvPr>
          <p:cNvCxnSpPr>
            <a:cxnSpLocks/>
          </p:cNvCxnSpPr>
          <p:nvPr/>
        </p:nvCxnSpPr>
        <p:spPr>
          <a:xfrm>
            <a:off x="402054" y="412103"/>
            <a:ext cx="682167"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7" name="Object 36">
            <a:extLst>
              <a:ext uri="{FF2B5EF4-FFF2-40B4-BE49-F238E27FC236}">
                <a16:creationId xmlns:a16="http://schemas.microsoft.com/office/drawing/2014/main" id="{D952BF6F-2245-41E9-88BF-E2C9618849F0}"/>
              </a:ext>
            </a:extLst>
          </p:cNvPr>
          <p:cNvGraphicFramePr>
            <a:graphicFrameLocks noChangeAspect="1"/>
          </p:cNvGraphicFramePr>
          <p:nvPr>
            <p:extLst>
              <p:ext uri="{D42A27DB-BD31-4B8C-83A1-F6EECF244321}">
                <p14:modId xmlns:p14="http://schemas.microsoft.com/office/powerpoint/2010/main" val="3701076565"/>
              </p:ext>
            </p:extLst>
          </p:nvPr>
        </p:nvGraphicFramePr>
        <p:xfrm>
          <a:off x="502396" y="78824"/>
          <a:ext cx="635000" cy="279400"/>
        </p:xfrm>
        <a:graphic>
          <a:graphicData uri="http://schemas.openxmlformats.org/presentationml/2006/ole">
            <mc:AlternateContent xmlns:mc="http://schemas.openxmlformats.org/markup-compatibility/2006">
              <mc:Choice xmlns:v="urn:schemas-microsoft-com:vml" Requires="v">
                <p:oleObj spid="_x0000_s30871" name="Equation" r:id="rId9" imgW="634680" imgH="279360" progId="Equation.DSMT4">
                  <p:embed/>
                </p:oleObj>
              </mc:Choice>
              <mc:Fallback>
                <p:oleObj name="Equation" r:id="rId9" imgW="634680" imgH="279360" progId="Equation.DSMT4">
                  <p:embed/>
                  <p:pic>
                    <p:nvPicPr>
                      <p:cNvPr id="4" name="Object 3">
                        <a:extLst>
                          <a:ext uri="{FF2B5EF4-FFF2-40B4-BE49-F238E27FC236}">
                            <a16:creationId xmlns:a16="http://schemas.microsoft.com/office/drawing/2014/main" id="{7E597B33-6F55-4985-94B7-37E811D7B54B}"/>
                          </a:ext>
                        </a:extLst>
                      </p:cNvPr>
                      <p:cNvPicPr/>
                      <p:nvPr/>
                    </p:nvPicPr>
                    <p:blipFill>
                      <a:blip r:embed="rId4"/>
                      <a:stretch>
                        <a:fillRect/>
                      </a:stretch>
                    </p:blipFill>
                    <p:spPr>
                      <a:xfrm>
                        <a:off x="502396" y="78824"/>
                        <a:ext cx="635000" cy="279400"/>
                      </a:xfrm>
                      <a:prstGeom prst="rect">
                        <a:avLst/>
                      </a:prstGeom>
                    </p:spPr>
                  </p:pic>
                </p:oleObj>
              </mc:Fallback>
            </mc:AlternateContent>
          </a:graphicData>
        </a:graphic>
      </p:graphicFrame>
    </p:spTree>
    <p:extLst>
      <p:ext uri="{BB962C8B-B14F-4D97-AF65-F5344CB8AC3E}">
        <p14:creationId xmlns:p14="http://schemas.microsoft.com/office/powerpoint/2010/main" val="90136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a:extLst>
              <a:ext uri="{FF2B5EF4-FFF2-40B4-BE49-F238E27FC236}">
                <a16:creationId xmlns:a16="http://schemas.microsoft.com/office/drawing/2014/main" id="{6789AAE4-07CB-432D-A252-4A97305D6AB4}"/>
              </a:ext>
            </a:extLst>
          </p:cNvPr>
          <p:cNvPicPr>
            <a:picLocks noChangeAspect="1"/>
          </p:cNvPicPr>
          <p:nvPr/>
        </p:nvPicPr>
        <p:blipFill>
          <a:blip r:embed="rId3" cstate="print"/>
          <a:stretch>
            <a:fillRect/>
          </a:stretch>
        </p:blipFill>
        <p:spPr>
          <a:xfrm flipH="1">
            <a:off x="560016" y="2760638"/>
            <a:ext cx="303971" cy="725301"/>
          </a:xfrm>
          <a:prstGeom prst="rect">
            <a:avLst/>
          </a:prstGeom>
        </p:spPr>
      </p:pic>
      <p:cxnSp>
        <p:nvCxnSpPr>
          <p:cNvPr id="5" name="Straight Connector 4">
            <a:extLst>
              <a:ext uri="{FF2B5EF4-FFF2-40B4-BE49-F238E27FC236}">
                <a16:creationId xmlns:a16="http://schemas.microsoft.com/office/drawing/2014/main" id="{B324B4EA-B45C-4B00-BCDC-15C0C514CE94}"/>
              </a:ext>
            </a:extLst>
          </p:cNvPr>
          <p:cNvCxnSpPr>
            <a:cxnSpLocks/>
          </p:cNvCxnSpPr>
          <p:nvPr/>
        </p:nvCxnSpPr>
        <p:spPr>
          <a:xfrm>
            <a:off x="483649" y="3483789"/>
            <a:ext cx="450894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6" name="Picture 2" descr="Image result for clip art clock">
            <a:extLst>
              <a:ext uri="{FF2B5EF4-FFF2-40B4-BE49-F238E27FC236}">
                <a16:creationId xmlns:a16="http://schemas.microsoft.com/office/drawing/2014/main" id="{63FBD623-F1D8-430C-B63D-28A67688D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56" y="2971172"/>
            <a:ext cx="411604" cy="4613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lip art clock">
            <a:extLst>
              <a:ext uri="{FF2B5EF4-FFF2-40B4-BE49-F238E27FC236}">
                <a16:creationId xmlns:a16="http://schemas.microsoft.com/office/drawing/2014/main" id="{D7A3BAA2-D0DA-498E-8C6E-5EA35C689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9728" y="2942202"/>
            <a:ext cx="411604" cy="4613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770D2C5-E830-4739-B039-28A278A4A8D6}"/>
              </a:ext>
            </a:extLst>
          </p:cNvPr>
          <p:cNvCxnSpPr>
            <a:cxnSpLocks/>
          </p:cNvCxnSpPr>
          <p:nvPr/>
        </p:nvCxnSpPr>
        <p:spPr>
          <a:xfrm>
            <a:off x="536549" y="2712972"/>
            <a:ext cx="46173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76F845-2809-4E7B-AF64-5A7C9151B9A4}"/>
              </a:ext>
            </a:extLst>
          </p:cNvPr>
          <p:cNvCxnSpPr>
            <a:cxnSpLocks/>
          </p:cNvCxnSpPr>
          <p:nvPr/>
        </p:nvCxnSpPr>
        <p:spPr>
          <a:xfrm>
            <a:off x="521434" y="1270838"/>
            <a:ext cx="46324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5ECA2D-1683-4D6E-A002-9FD45A795320}"/>
              </a:ext>
            </a:extLst>
          </p:cNvPr>
          <p:cNvCxnSpPr/>
          <p:nvPr/>
        </p:nvCxnSpPr>
        <p:spPr>
          <a:xfrm flipV="1">
            <a:off x="1269580" y="1269580"/>
            <a:ext cx="1435835" cy="143583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75F4A9-AB67-4824-B8EA-DACA9E1BA223}"/>
              </a:ext>
            </a:extLst>
          </p:cNvPr>
          <p:cNvCxnSpPr>
            <a:cxnSpLocks/>
          </p:cNvCxnSpPr>
          <p:nvPr/>
        </p:nvCxnSpPr>
        <p:spPr>
          <a:xfrm>
            <a:off x="2721789" y="1285954"/>
            <a:ext cx="1435835" cy="143583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Picture 14" descr="BOY.WPG">
            <a:extLst>
              <a:ext uri="{FF2B5EF4-FFF2-40B4-BE49-F238E27FC236}">
                <a16:creationId xmlns:a16="http://schemas.microsoft.com/office/drawing/2014/main" id="{E5980D51-EB68-4F6A-B38E-5A75EE4E4343}"/>
              </a:ext>
            </a:extLst>
          </p:cNvPr>
          <p:cNvPicPr>
            <a:picLocks noChangeAspect="1"/>
          </p:cNvPicPr>
          <p:nvPr/>
        </p:nvPicPr>
        <p:blipFill>
          <a:blip r:embed="rId3" cstate="print"/>
          <a:stretch>
            <a:fillRect/>
          </a:stretch>
        </p:blipFill>
        <p:spPr>
          <a:xfrm>
            <a:off x="4551384" y="2761897"/>
            <a:ext cx="303971" cy="725301"/>
          </a:xfrm>
          <a:prstGeom prst="rect">
            <a:avLst/>
          </a:prstGeom>
        </p:spPr>
      </p:pic>
      <p:cxnSp>
        <p:nvCxnSpPr>
          <p:cNvPr id="17" name="Straight Connector 16">
            <a:extLst>
              <a:ext uri="{FF2B5EF4-FFF2-40B4-BE49-F238E27FC236}">
                <a16:creationId xmlns:a16="http://schemas.microsoft.com/office/drawing/2014/main" id="{711E426B-C816-4880-9163-F61A6F5E2DB3}"/>
              </a:ext>
            </a:extLst>
          </p:cNvPr>
          <p:cNvCxnSpPr/>
          <p:nvPr/>
        </p:nvCxnSpPr>
        <p:spPr>
          <a:xfrm flipV="1">
            <a:off x="2705415" y="1277137"/>
            <a:ext cx="0" cy="14282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8" name="Object 17">
            <a:extLst>
              <a:ext uri="{FF2B5EF4-FFF2-40B4-BE49-F238E27FC236}">
                <a16:creationId xmlns:a16="http://schemas.microsoft.com/office/drawing/2014/main" id="{8EBE177C-C900-48B5-A6D5-3E901E37FB14}"/>
              </a:ext>
            </a:extLst>
          </p:cNvPr>
          <p:cNvGraphicFramePr>
            <a:graphicFrameLocks noChangeAspect="1"/>
          </p:cNvGraphicFramePr>
          <p:nvPr>
            <p:extLst>
              <p:ext uri="{D42A27DB-BD31-4B8C-83A1-F6EECF244321}">
                <p14:modId xmlns:p14="http://schemas.microsoft.com/office/powerpoint/2010/main" val="402250190"/>
              </p:ext>
            </p:extLst>
          </p:nvPr>
        </p:nvGraphicFramePr>
        <p:xfrm>
          <a:off x="966276" y="1747720"/>
          <a:ext cx="1473200" cy="279400"/>
        </p:xfrm>
        <a:graphic>
          <a:graphicData uri="http://schemas.openxmlformats.org/presentationml/2006/ole">
            <mc:AlternateContent xmlns:mc="http://schemas.openxmlformats.org/markup-compatibility/2006">
              <mc:Choice xmlns:v="urn:schemas-microsoft-com:vml" Requires="v">
                <p:oleObj spid="_x0000_s33475" name="Equation" r:id="rId5" imgW="1473120" imgH="279360" progId="Equation.DSMT4">
                  <p:embed/>
                </p:oleObj>
              </mc:Choice>
              <mc:Fallback>
                <p:oleObj name="Equation" r:id="rId5" imgW="1473120" imgH="279360" progId="Equation.DSMT4">
                  <p:embed/>
                  <p:pic>
                    <p:nvPicPr>
                      <p:cNvPr id="0" name=""/>
                      <p:cNvPicPr/>
                      <p:nvPr/>
                    </p:nvPicPr>
                    <p:blipFill>
                      <a:blip r:embed="rId6"/>
                      <a:stretch>
                        <a:fillRect/>
                      </a:stretch>
                    </p:blipFill>
                    <p:spPr>
                      <a:xfrm>
                        <a:off x="966276" y="1747720"/>
                        <a:ext cx="1473200" cy="279400"/>
                      </a:xfrm>
                      <a:prstGeom prst="rect">
                        <a:avLst/>
                      </a:prstGeom>
                      <a:solidFill>
                        <a:schemeClr val="bg1"/>
                      </a:solidFill>
                    </p:spPr>
                  </p:pic>
                </p:oleObj>
              </mc:Fallback>
            </mc:AlternateContent>
          </a:graphicData>
        </a:graphic>
      </p:graphicFrame>
      <p:graphicFrame>
        <p:nvGraphicFramePr>
          <p:cNvPr id="19" name="Object 18">
            <a:extLst>
              <a:ext uri="{FF2B5EF4-FFF2-40B4-BE49-F238E27FC236}">
                <a16:creationId xmlns:a16="http://schemas.microsoft.com/office/drawing/2014/main" id="{7EB039C8-2424-4844-93F3-2B7E2E60493D}"/>
              </a:ext>
            </a:extLst>
          </p:cNvPr>
          <p:cNvGraphicFramePr>
            <a:graphicFrameLocks noChangeAspect="1"/>
          </p:cNvGraphicFramePr>
          <p:nvPr>
            <p:extLst>
              <p:ext uri="{D42A27DB-BD31-4B8C-83A1-F6EECF244321}">
                <p14:modId xmlns:p14="http://schemas.microsoft.com/office/powerpoint/2010/main" val="1057195166"/>
              </p:ext>
            </p:extLst>
          </p:nvPr>
        </p:nvGraphicFramePr>
        <p:xfrm>
          <a:off x="2070100" y="2133600"/>
          <a:ext cx="1231900" cy="279400"/>
        </p:xfrm>
        <a:graphic>
          <a:graphicData uri="http://schemas.openxmlformats.org/presentationml/2006/ole">
            <mc:AlternateContent xmlns:mc="http://schemas.openxmlformats.org/markup-compatibility/2006">
              <mc:Choice xmlns:v="urn:schemas-microsoft-com:vml" Requires="v">
                <p:oleObj spid="_x0000_s33476" name="Equation" r:id="rId7" imgW="1231560" imgH="279360" progId="Equation.DSMT4">
                  <p:embed/>
                </p:oleObj>
              </mc:Choice>
              <mc:Fallback>
                <p:oleObj name="Equation" r:id="rId7" imgW="1231560" imgH="279360" progId="Equation.DSMT4">
                  <p:embed/>
                  <p:pic>
                    <p:nvPicPr>
                      <p:cNvPr id="31" name="Object 30">
                        <a:extLst>
                          <a:ext uri="{FF2B5EF4-FFF2-40B4-BE49-F238E27FC236}">
                            <a16:creationId xmlns:a16="http://schemas.microsoft.com/office/drawing/2014/main" id="{0C2148FE-B40D-4A6D-8839-B7E4CDCAA267}"/>
                          </a:ext>
                        </a:extLst>
                      </p:cNvPr>
                      <p:cNvPicPr/>
                      <p:nvPr/>
                    </p:nvPicPr>
                    <p:blipFill>
                      <a:blip r:embed="rId8"/>
                      <a:stretch>
                        <a:fillRect/>
                      </a:stretch>
                    </p:blipFill>
                    <p:spPr>
                      <a:xfrm>
                        <a:off x="2070100" y="2133600"/>
                        <a:ext cx="1231900" cy="279400"/>
                      </a:xfrm>
                      <a:prstGeom prst="rect">
                        <a:avLst/>
                      </a:prstGeom>
                      <a:solidFill>
                        <a:schemeClr val="bg1"/>
                      </a:solidFill>
                    </p:spPr>
                  </p:pic>
                </p:oleObj>
              </mc:Fallback>
            </mc:AlternateContent>
          </a:graphicData>
        </a:graphic>
      </p:graphicFrame>
      <p:cxnSp>
        <p:nvCxnSpPr>
          <p:cNvPr id="21" name="Straight Connector 20">
            <a:extLst>
              <a:ext uri="{FF2B5EF4-FFF2-40B4-BE49-F238E27FC236}">
                <a16:creationId xmlns:a16="http://schemas.microsoft.com/office/drawing/2014/main" id="{2C17A1D8-D9E1-4BD7-BFE3-DC5BA37E2252}"/>
              </a:ext>
            </a:extLst>
          </p:cNvPr>
          <p:cNvCxnSpPr/>
          <p:nvPr/>
        </p:nvCxnSpPr>
        <p:spPr>
          <a:xfrm>
            <a:off x="1299808" y="2886782"/>
            <a:ext cx="1466063"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22" name="Object 21">
            <a:extLst>
              <a:ext uri="{FF2B5EF4-FFF2-40B4-BE49-F238E27FC236}">
                <a16:creationId xmlns:a16="http://schemas.microsoft.com/office/drawing/2014/main" id="{5E7735E0-1F78-49E4-914C-EEF3BE9075FC}"/>
              </a:ext>
            </a:extLst>
          </p:cNvPr>
          <p:cNvGraphicFramePr>
            <a:graphicFrameLocks noChangeAspect="1"/>
          </p:cNvGraphicFramePr>
          <p:nvPr>
            <p:extLst>
              <p:ext uri="{D42A27DB-BD31-4B8C-83A1-F6EECF244321}">
                <p14:modId xmlns:p14="http://schemas.microsoft.com/office/powerpoint/2010/main" val="3218121507"/>
              </p:ext>
            </p:extLst>
          </p:nvPr>
        </p:nvGraphicFramePr>
        <p:xfrm>
          <a:off x="1722438" y="2752725"/>
          <a:ext cx="685800" cy="279400"/>
        </p:xfrm>
        <a:graphic>
          <a:graphicData uri="http://schemas.openxmlformats.org/presentationml/2006/ole">
            <mc:AlternateContent xmlns:mc="http://schemas.openxmlformats.org/markup-compatibility/2006">
              <mc:Choice xmlns:v="urn:schemas-microsoft-com:vml" Requires="v">
                <p:oleObj spid="_x0000_s33477" name="Equation" r:id="rId9" imgW="685800" imgH="279360" progId="Equation.DSMT4">
                  <p:embed/>
                </p:oleObj>
              </mc:Choice>
              <mc:Fallback>
                <p:oleObj name="Equation" r:id="rId9" imgW="685800" imgH="279360" progId="Equation.DSMT4">
                  <p:embed/>
                  <p:pic>
                    <p:nvPicPr>
                      <p:cNvPr id="0" name=""/>
                      <p:cNvPicPr/>
                      <p:nvPr/>
                    </p:nvPicPr>
                    <p:blipFill>
                      <a:blip r:embed="rId10"/>
                      <a:stretch>
                        <a:fillRect/>
                      </a:stretch>
                    </p:blipFill>
                    <p:spPr>
                      <a:xfrm>
                        <a:off x="1722438" y="2752725"/>
                        <a:ext cx="685800" cy="279400"/>
                      </a:xfrm>
                      <a:prstGeom prst="rect">
                        <a:avLst/>
                      </a:prstGeom>
                      <a:solidFill>
                        <a:schemeClr val="bg1"/>
                      </a:solidFill>
                    </p:spPr>
                  </p:pic>
                </p:oleObj>
              </mc:Fallback>
            </mc:AlternateContent>
          </a:graphicData>
        </a:graphic>
      </p:graphicFrame>
      <p:graphicFrame>
        <p:nvGraphicFramePr>
          <p:cNvPr id="23" name="Object 22">
            <a:extLst>
              <a:ext uri="{FF2B5EF4-FFF2-40B4-BE49-F238E27FC236}">
                <a16:creationId xmlns:a16="http://schemas.microsoft.com/office/drawing/2014/main" id="{4DA0B4D3-40F5-4DAD-A040-A02E44DF23A3}"/>
              </a:ext>
            </a:extLst>
          </p:cNvPr>
          <p:cNvGraphicFramePr>
            <a:graphicFrameLocks noChangeAspect="1"/>
          </p:cNvGraphicFramePr>
          <p:nvPr>
            <p:extLst>
              <p:ext uri="{D42A27DB-BD31-4B8C-83A1-F6EECF244321}">
                <p14:modId xmlns:p14="http://schemas.microsoft.com/office/powerpoint/2010/main" val="3096132998"/>
              </p:ext>
            </p:extLst>
          </p:nvPr>
        </p:nvGraphicFramePr>
        <p:xfrm>
          <a:off x="1527162" y="3092817"/>
          <a:ext cx="139700" cy="279400"/>
        </p:xfrm>
        <a:graphic>
          <a:graphicData uri="http://schemas.openxmlformats.org/presentationml/2006/ole">
            <mc:AlternateContent xmlns:mc="http://schemas.openxmlformats.org/markup-compatibility/2006">
              <mc:Choice xmlns:v="urn:schemas-microsoft-com:vml" Requires="v">
                <p:oleObj spid="_x0000_s33478" name="Equation" r:id="rId11" imgW="139680" imgH="279360" progId="Equation.DSMT4">
                  <p:embed/>
                </p:oleObj>
              </mc:Choice>
              <mc:Fallback>
                <p:oleObj name="Equation" r:id="rId11" imgW="139680" imgH="279360" progId="Equation.DSMT4">
                  <p:embed/>
                  <p:pic>
                    <p:nvPicPr>
                      <p:cNvPr id="0" name=""/>
                      <p:cNvPicPr/>
                      <p:nvPr/>
                    </p:nvPicPr>
                    <p:blipFill>
                      <a:blip r:embed="rId12"/>
                      <a:stretch>
                        <a:fillRect/>
                      </a:stretch>
                    </p:blipFill>
                    <p:spPr>
                      <a:xfrm>
                        <a:off x="1527162" y="3092817"/>
                        <a:ext cx="139700" cy="279400"/>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B0605907-9C78-4E2F-86BE-CA749AD4A38B}"/>
              </a:ext>
            </a:extLst>
          </p:cNvPr>
          <p:cNvGraphicFramePr>
            <a:graphicFrameLocks noChangeAspect="1"/>
          </p:cNvGraphicFramePr>
          <p:nvPr>
            <p:extLst>
              <p:ext uri="{D42A27DB-BD31-4B8C-83A1-F6EECF244321}">
                <p14:modId xmlns:p14="http://schemas.microsoft.com/office/powerpoint/2010/main" val="2130472709"/>
              </p:ext>
            </p:extLst>
          </p:nvPr>
        </p:nvGraphicFramePr>
        <p:xfrm>
          <a:off x="3722320" y="3092818"/>
          <a:ext cx="177800" cy="279400"/>
        </p:xfrm>
        <a:graphic>
          <a:graphicData uri="http://schemas.openxmlformats.org/presentationml/2006/ole">
            <mc:AlternateContent xmlns:mc="http://schemas.openxmlformats.org/markup-compatibility/2006">
              <mc:Choice xmlns:v="urn:schemas-microsoft-com:vml" Requires="v">
                <p:oleObj spid="_x0000_s33479" name="Equation" r:id="rId13" imgW="177480" imgH="279360" progId="Equation.DSMT4">
                  <p:embed/>
                </p:oleObj>
              </mc:Choice>
              <mc:Fallback>
                <p:oleObj name="Equation" r:id="rId13" imgW="177480" imgH="279360" progId="Equation.DSMT4">
                  <p:embed/>
                  <p:pic>
                    <p:nvPicPr>
                      <p:cNvPr id="0" name=""/>
                      <p:cNvPicPr/>
                      <p:nvPr/>
                    </p:nvPicPr>
                    <p:blipFill>
                      <a:blip r:embed="rId14"/>
                      <a:stretch>
                        <a:fillRect/>
                      </a:stretch>
                    </p:blipFill>
                    <p:spPr>
                      <a:xfrm>
                        <a:off x="3722320" y="3092818"/>
                        <a:ext cx="177800" cy="279400"/>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5C57197D-65A9-436E-BD69-F3C3B7A031DE}"/>
              </a:ext>
            </a:extLst>
          </p:cNvPr>
          <p:cNvGraphicFramePr>
            <a:graphicFrameLocks noChangeAspect="1"/>
          </p:cNvGraphicFramePr>
          <p:nvPr>
            <p:extLst>
              <p:ext uri="{D42A27DB-BD31-4B8C-83A1-F6EECF244321}">
                <p14:modId xmlns:p14="http://schemas.microsoft.com/office/powerpoint/2010/main" val="2781019477"/>
              </p:ext>
            </p:extLst>
          </p:nvPr>
        </p:nvGraphicFramePr>
        <p:xfrm>
          <a:off x="2316163" y="3084513"/>
          <a:ext cx="965200" cy="279400"/>
        </p:xfrm>
        <a:graphic>
          <a:graphicData uri="http://schemas.openxmlformats.org/presentationml/2006/ole">
            <mc:AlternateContent xmlns:mc="http://schemas.openxmlformats.org/markup-compatibility/2006">
              <mc:Choice xmlns:v="urn:schemas-microsoft-com:vml" Requires="v">
                <p:oleObj spid="_x0000_s33480" name="Equation" r:id="rId15" imgW="965160" imgH="279360" progId="Equation.DSMT4">
                  <p:embed/>
                </p:oleObj>
              </mc:Choice>
              <mc:Fallback>
                <p:oleObj name="Equation" r:id="rId15" imgW="965160" imgH="279360" progId="Equation.DSMT4">
                  <p:embed/>
                  <p:pic>
                    <p:nvPicPr>
                      <p:cNvPr id="0" name=""/>
                      <p:cNvPicPr/>
                      <p:nvPr/>
                    </p:nvPicPr>
                    <p:blipFill>
                      <a:blip r:embed="rId16"/>
                      <a:stretch>
                        <a:fillRect/>
                      </a:stretch>
                    </p:blipFill>
                    <p:spPr>
                      <a:xfrm>
                        <a:off x="2316163" y="3084513"/>
                        <a:ext cx="965200" cy="279400"/>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75DC0924-FAA9-4691-8313-6ED50A1F1C61}"/>
              </a:ext>
            </a:extLst>
          </p:cNvPr>
          <p:cNvSpPr txBox="1"/>
          <p:nvPr/>
        </p:nvSpPr>
        <p:spPr>
          <a:xfrm>
            <a:off x="188926" y="3770956"/>
            <a:ext cx="1224374" cy="369332"/>
          </a:xfrm>
          <a:prstGeom prst="rect">
            <a:avLst/>
          </a:prstGeom>
          <a:noFill/>
        </p:spPr>
        <p:txBody>
          <a:bodyPr wrap="none" rtlCol="0">
            <a:spAutoFit/>
          </a:bodyPr>
          <a:lstStyle/>
          <a:p>
            <a:r>
              <a:rPr lang="en-AU" dirty="0"/>
              <a:t>Pythagoras</a:t>
            </a:r>
            <a:endParaRPr lang="en-US" dirty="0"/>
          </a:p>
        </p:txBody>
      </p:sp>
      <p:cxnSp>
        <p:nvCxnSpPr>
          <p:cNvPr id="29" name="Straight Connector 28">
            <a:extLst>
              <a:ext uri="{FF2B5EF4-FFF2-40B4-BE49-F238E27FC236}">
                <a16:creationId xmlns:a16="http://schemas.microsoft.com/office/drawing/2014/main" id="{4D74B4CE-7413-4B8D-86D7-7183981EA030}"/>
              </a:ext>
            </a:extLst>
          </p:cNvPr>
          <p:cNvCxnSpPr>
            <a:cxnSpLocks/>
          </p:cNvCxnSpPr>
          <p:nvPr/>
        </p:nvCxnSpPr>
        <p:spPr>
          <a:xfrm>
            <a:off x="362737" y="5335259"/>
            <a:ext cx="1413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6FBB3E-8714-4B22-9EB5-CD488FFD706F}"/>
              </a:ext>
            </a:extLst>
          </p:cNvPr>
          <p:cNvCxnSpPr/>
          <p:nvPr/>
        </p:nvCxnSpPr>
        <p:spPr>
          <a:xfrm flipV="1">
            <a:off x="1775901" y="3914538"/>
            <a:ext cx="0" cy="1405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567F70-5F80-47E8-994B-BC9429AB7F2C}"/>
              </a:ext>
            </a:extLst>
          </p:cNvPr>
          <p:cNvCxnSpPr>
            <a:cxnSpLocks/>
          </p:cNvCxnSpPr>
          <p:nvPr/>
        </p:nvCxnSpPr>
        <p:spPr>
          <a:xfrm flipH="1">
            <a:off x="355180" y="3914539"/>
            <a:ext cx="1413164" cy="14282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Object 35">
            <a:extLst>
              <a:ext uri="{FF2B5EF4-FFF2-40B4-BE49-F238E27FC236}">
                <a16:creationId xmlns:a16="http://schemas.microsoft.com/office/drawing/2014/main" id="{2CC812B6-E80A-4022-9082-241A94F210D1}"/>
              </a:ext>
            </a:extLst>
          </p:cNvPr>
          <p:cNvGraphicFramePr>
            <a:graphicFrameLocks noChangeAspect="1"/>
          </p:cNvGraphicFramePr>
          <p:nvPr>
            <p:extLst>
              <p:ext uri="{D42A27DB-BD31-4B8C-83A1-F6EECF244321}">
                <p14:modId xmlns:p14="http://schemas.microsoft.com/office/powerpoint/2010/main" val="3420270582"/>
              </p:ext>
            </p:extLst>
          </p:nvPr>
        </p:nvGraphicFramePr>
        <p:xfrm>
          <a:off x="839788" y="5413375"/>
          <a:ext cx="685800" cy="279400"/>
        </p:xfrm>
        <a:graphic>
          <a:graphicData uri="http://schemas.openxmlformats.org/presentationml/2006/ole">
            <mc:AlternateContent xmlns:mc="http://schemas.openxmlformats.org/markup-compatibility/2006">
              <mc:Choice xmlns:v="urn:schemas-microsoft-com:vml" Requires="v">
                <p:oleObj spid="_x0000_s33481" name="Equation" r:id="rId17" imgW="685800" imgH="279360" progId="Equation.DSMT4">
                  <p:embed/>
                </p:oleObj>
              </mc:Choice>
              <mc:Fallback>
                <p:oleObj name="Equation" r:id="rId17" imgW="685800" imgH="279360" progId="Equation.DSMT4">
                  <p:embed/>
                  <p:pic>
                    <p:nvPicPr>
                      <p:cNvPr id="22" name="Object 21">
                        <a:extLst>
                          <a:ext uri="{FF2B5EF4-FFF2-40B4-BE49-F238E27FC236}">
                            <a16:creationId xmlns:a16="http://schemas.microsoft.com/office/drawing/2014/main" id="{5E7735E0-1F78-49E4-914C-EEF3BE9075FC}"/>
                          </a:ext>
                        </a:extLst>
                      </p:cNvPr>
                      <p:cNvPicPr/>
                      <p:nvPr/>
                    </p:nvPicPr>
                    <p:blipFill>
                      <a:blip r:embed="rId18"/>
                      <a:stretch>
                        <a:fillRect/>
                      </a:stretch>
                    </p:blipFill>
                    <p:spPr>
                      <a:xfrm>
                        <a:off x="839788" y="5413375"/>
                        <a:ext cx="685800" cy="279400"/>
                      </a:xfrm>
                      <a:prstGeom prst="rect">
                        <a:avLst/>
                      </a:prstGeom>
                      <a:solidFill>
                        <a:schemeClr val="bg1"/>
                      </a:solidFill>
                    </p:spPr>
                  </p:pic>
                </p:oleObj>
              </mc:Fallback>
            </mc:AlternateContent>
          </a:graphicData>
        </a:graphic>
      </p:graphicFrame>
      <p:graphicFrame>
        <p:nvGraphicFramePr>
          <p:cNvPr id="37" name="Object 36">
            <a:extLst>
              <a:ext uri="{FF2B5EF4-FFF2-40B4-BE49-F238E27FC236}">
                <a16:creationId xmlns:a16="http://schemas.microsoft.com/office/drawing/2014/main" id="{42206626-AD87-4179-AFE2-125095DB0EF8}"/>
              </a:ext>
            </a:extLst>
          </p:cNvPr>
          <p:cNvGraphicFramePr>
            <a:graphicFrameLocks noChangeAspect="1"/>
          </p:cNvGraphicFramePr>
          <p:nvPr>
            <p:extLst>
              <p:ext uri="{D42A27DB-BD31-4B8C-83A1-F6EECF244321}">
                <p14:modId xmlns:p14="http://schemas.microsoft.com/office/powerpoint/2010/main" val="138957737"/>
              </p:ext>
            </p:extLst>
          </p:nvPr>
        </p:nvGraphicFramePr>
        <p:xfrm>
          <a:off x="1835833" y="4114196"/>
          <a:ext cx="749300" cy="279400"/>
        </p:xfrm>
        <a:graphic>
          <a:graphicData uri="http://schemas.openxmlformats.org/presentationml/2006/ole">
            <mc:AlternateContent xmlns:mc="http://schemas.openxmlformats.org/markup-compatibility/2006">
              <mc:Choice xmlns:v="urn:schemas-microsoft-com:vml" Requires="v">
                <p:oleObj spid="_x0000_s33482" name="Equation" r:id="rId19" imgW="749160" imgH="279360" progId="Equation.DSMT4">
                  <p:embed/>
                </p:oleObj>
              </mc:Choice>
              <mc:Fallback>
                <p:oleObj name="Equation" r:id="rId19" imgW="749160" imgH="279360" progId="Equation.DSMT4">
                  <p:embed/>
                  <p:pic>
                    <p:nvPicPr>
                      <p:cNvPr id="19" name="Object 18">
                        <a:extLst>
                          <a:ext uri="{FF2B5EF4-FFF2-40B4-BE49-F238E27FC236}">
                            <a16:creationId xmlns:a16="http://schemas.microsoft.com/office/drawing/2014/main" id="{7EB039C8-2424-4844-93F3-2B7E2E60493D}"/>
                          </a:ext>
                        </a:extLst>
                      </p:cNvPr>
                      <p:cNvPicPr/>
                      <p:nvPr/>
                    </p:nvPicPr>
                    <p:blipFill>
                      <a:blip r:embed="rId20"/>
                      <a:stretch>
                        <a:fillRect/>
                      </a:stretch>
                    </p:blipFill>
                    <p:spPr>
                      <a:xfrm>
                        <a:off x="1835833" y="4114196"/>
                        <a:ext cx="749300" cy="279400"/>
                      </a:xfrm>
                      <a:prstGeom prst="rect">
                        <a:avLst/>
                      </a:prstGeom>
                      <a:solidFill>
                        <a:schemeClr val="bg1"/>
                      </a:solidFill>
                    </p:spPr>
                  </p:pic>
                </p:oleObj>
              </mc:Fallback>
            </mc:AlternateContent>
          </a:graphicData>
        </a:graphic>
      </p:graphicFrame>
      <p:graphicFrame>
        <p:nvGraphicFramePr>
          <p:cNvPr id="38" name="Object 37">
            <a:extLst>
              <a:ext uri="{FF2B5EF4-FFF2-40B4-BE49-F238E27FC236}">
                <a16:creationId xmlns:a16="http://schemas.microsoft.com/office/drawing/2014/main" id="{DA8BD934-CEE0-4071-9BF9-92DEF28D84BE}"/>
              </a:ext>
            </a:extLst>
          </p:cNvPr>
          <p:cNvGraphicFramePr>
            <a:graphicFrameLocks noChangeAspect="1"/>
          </p:cNvGraphicFramePr>
          <p:nvPr>
            <p:extLst>
              <p:ext uri="{D42A27DB-BD31-4B8C-83A1-F6EECF244321}">
                <p14:modId xmlns:p14="http://schemas.microsoft.com/office/powerpoint/2010/main" val="3945866526"/>
              </p:ext>
            </p:extLst>
          </p:nvPr>
        </p:nvGraphicFramePr>
        <p:xfrm>
          <a:off x="370872" y="4356546"/>
          <a:ext cx="685800" cy="279400"/>
        </p:xfrm>
        <a:graphic>
          <a:graphicData uri="http://schemas.openxmlformats.org/presentationml/2006/ole">
            <mc:AlternateContent xmlns:mc="http://schemas.openxmlformats.org/markup-compatibility/2006">
              <mc:Choice xmlns:v="urn:schemas-microsoft-com:vml" Requires="v">
                <p:oleObj spid="_x0000_s33483" name="Equation" r:id="rId21" imgW="685800" imgH="279360" progId="Equation.DSMT4">
                  <p:embed/>
                </p:oleObj>
              </mc:Choice>
              <mc:Fallback>
                <p:oleObj name="Equation" r:id="rId21" imgW="685800" imgH="279360" progId="Equation.DSMT4">
                  <p:embed/>
                  <p:pic>
                    <p:nvPicPr>
                      <p:cNvPr id="18" name="Object 17">
                        <a:extLst>
                          <a:ext uri="{FF2B5EF4-FFF2-40B4-BE49-F238E27FC236}">
                            <a16:creationId xmlns:a16="http://schemas.microsoft.com/office/drawing/2014/main" id="{8EBE177C-C900-48B5-A6D5-3E901E37FB14}"/>
                          </a:ext>
                        </a:extLst>
                      </p:cNvPr>
                      <p:cNvPicPr/>
                      <p:nvPr/>
                    </p:nvPicPr>
                    <p:blipFill>
                      <a:blip r:embed="rId22"/>
                      <a:stretch>
                        <a:fillRect/>
                      </a:stretch>
                    </p:blipFill>
                    <p:spPr>
                      <a:xfrm>
                        <a:off x="370872" y="4356546"/>
                        <a:ext cx="685800" cy="279400"/>
                      </a:xfrm>
                      <a:prstGeom prst="rect">
                        <a:avLst/>
                      </a:prstGeom>
                      <a:solidFill>
                        <a:schemeClr val="bg1"/>
                      </a:solidFill>
                    </p:spPr>
                  </p:pic>
                </p:oleObj>
              </mc:Fallback>
            </mc:AlternateContent>
          </a:graphicData>
        </a:graphic>
      </p:graphicFrame>
      <p:graphicFrame>
        <p:nvGraphicFramePr>
          <p:cNvPr id="39" name="Object 38">
            <a:extLst>
              <a:ext uri="{FF2B5EF4-FFF2-40B4-BE49-F238E27FC236}">
                <a16:creationId xmlns:a16="http://schemas.microsoft.com/office/drawing/2014/main" id="{3F8A1428-9741-4AC9-8F46-2530E01AA94A}"/>
              </a:ext>
            </a:extLst>
          </p:cNvPr>
          <p:cNvGraphicFramePr>
            <a:graphicFrameLocks noChangeAspect="1"/>
          </p:cNvGraphicFramePr>
          <p:nvPr>
            <p:extLst>
              <p:ext uri="{D42A27DB-BD31-4B8C-83A1-F6EECF244321}">
                <p14:modId xmlns:p14="http://schemas.microsoft.com/office/powerpoint/2010/main" val="2841754214"/>
              </p:ext>
            </p:extLst>
          </p:nvPr>
        </p:nvGraphicFramePr>
        <p:xfrm>
          <a:off x="2179324" y="4643004"/>
          <a:ext cx="2946400" cy="1562100"/>
        </p:xfrm>
        <a:graphic>
          <a:graphicData uri="http://schemas.openxmlformats.org/presentationml/2006/ole">
            <mc:AlternateContent xmlns:mc="http://schemas.openxmlformats.org/markup-compatibility/2006">
              <mc:Choice xmlns:v="urn:schemas-microsoft-com:vml" Requires="v">
                <p:oleObj spid="_x0000_s33484" name="Equation" r:id="rId23" imgW="2946240" imgH="1562040" progId="Equation.DSMT4">
                  <p:embed/>
                </p:oleObj>
              </mc:Choice>
              <mc:Fallback>
                <p:oleObj name="Equation" r:id="rId23" imgW="2946240" imgH="1562040" progId="Equation.DSMT4">
                  <p:embed/>
                  <p:pic>
                    <p:nvPicPr>
                      <p:cNvPr id="0" name=""/>
                      <p:cNvPicPr/>
                      <p:nvPr/>
                    </p:nvPicPr>
                    <p:blipFill>
                      <a:blip r:embed="rId24"/>
                      <a:stretch>
                        <a:fillRect/>
                      </a:stretch>
                    </p:blipFill>
                    <p:spPr>
                      <a:xfrm>
                        <a:off x="2179324" y="4643004"/>
                        <a:ext cx="2946400" cy="1562100"/>
                      </a:xfrm>
                      <a:prstGeom prst="rect">
                        <a:avLst/>
                      </a:prstGeom>
                    </p:spPr>
                  </p:pic>
                </p:oleObj>
              </mc:Fallback>
            </mc:AlternateContent>
          </a:graphicData>
        </a:graphic>
      </p:graphicFrame>
    </p:spTree>
    <p:extLst>
      <p:ext uri="{BB962C8B-B14F-4D97-AF65-F5344CB8AC3E}">
        <p14:creationId xmlns:p14="http://schemas.microsoft.com/office/powerpoint/2010/main" val="116162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2AEDA75-4067-495C-AF34-31C6E4C6B2C2}"/>
              </a:ext>
            </a:extLst>
          </p:cNvPr>
          <p:cNvCxnSpPr>
            <a:cxnSpLocks/>
          </p:cNvCxnSpPr>
          <p:nvPr/>
        </p:nvCxnSpPr>
        <p:spPr>
          <a:xfrm>
            <a:off x="317395" y="2697858"/>
            <a:ext cx="4692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4B30B82-4E11-4DF8-8D20-091D3DA659EC}"/>
              </a:ext>
            </a:extLst>
          </p:cNvPr>
          <p:cNvCxnSpPr>
            <a:cxnSpLocks/>
          </p:cNvCxnSpPr>
          <p:nvPr/>
        </p:nvCxnSpPr>
        <p:spPr>
          <a:xfrm>
            <a:off x="355180" y="1278396"/>
            <a:ext cx="46324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7CCC9B-16D7-4D14-B3D2-BA2E4E55162D}"/>
              </a:ext>
            </a:extLst>
          </p:cNvPr>
          <p:cNvCxnSpPr/>
          <p:nvPr/>
        </p:nvCxnSpPr>
        <p:spPr>
          <a:xfrm flipV="1">
            <a:off x="2554270" y="1277137"/>
            <a:ext cx="0" cy="142072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GIRL.WPG">
            <a:extLst>
              <a:ext uri="{FF2B5EF4-FFF2-40B4-BE49-F238E27FC236}">
                <a16:creationId xmlns:a16="http://schemas.microsoft.com/office/drawing/2014/main" id="{2F801E00-04D9-46CC-9550-D6FD46C27A44}"/>
              </a:ext>
            </a:extLst>
          </p:cNvPr>
          <p:cNvPicPr>
            <a:picLocks noChangeAspect="1"/>
          </p:cNvPicPr>
          <p:nvPr/>
        </p:nvPicPr>
        <p:blipFill>
          <a:blip r:embed="rId3" cstate="print"/>
          <a:stretch>
            <a:fillRect/>
          </a:stretch>
        </p:blipFill>
        <p:spPr>
          <a:xfrm>
            <a:off x="4494247" y="1583572"/>
            <a:ext cx="319956" cy="831192"/>
          </a:xfrm>
          <a:prstGeom prst="rect">
            <a:avLst/>
          </a:prstGeom>
        </p:spPr>
      </p:pic>
      <p:pic>
        <p:nvPicPr>
          <p:cNvPr id="6" name="Picture 5" descr="BULB.WPG">
            <a:extLst>
              <a:ext uri="{FF2B5EF4-FFF2-40B4-BE49-F238E27FC236}">
                <a16:creationId xmlns:a16="http://schemas.microsoft.com/office/drawing/2014/main" id="{D747879F-FB71-48E5-B467-E3684D9B1D0D}"/>
              </a:ext>
            </a:extLst>
          </p:cNvPr>
          <p:cNvPicPr>
            <a:picLocks noChangeAspect="1"/>
          </p:cNvPicPr>
          <p:nvPr/>
        </p:nvPicPr>
        <p:blipFill>
          <a:blip r:embed="rId4" cstate="print"/>
          <a:stretch>
            <a:fillRect/>
          </a:stretch>
        </p:blipFill>
        <p:spPr>
          <a:xfrm>
            <a:off x="2372061" y="2387181"/>
            <a:ext cx="227978" cy="320380"/>
          </a:xfrm>
          <a:prstGeom prst="rect">
            <a:avLst/>
          </a:prstGeom>
        </p:spPr>
      </p:pic>
      <p:cxnSp>
        <p:nvCxnSpPr>
          <p:cNvPr id="14" name="Straight Arrow Connector 13">
            <a:extLst>
              <a:ext uri="{FF2B5EF4-FFF2-40B4-BE49-F238E27FC236}">
                <a16:creationId xmlns:a16="http://schemas.microsoft.com/office/drawing/2014/main" id="{67445596-FE7A-459C-AB74-C14CC3B8B3F5}"/>
              </a:ext>
            </a:extLst>
          </p:cNvPr>
          <p:cNvCxnSpPr>
            <a:cxnSpLocks/>
          </p:cNvCxnSpPr>
          <p:nvPr/>
        </p:nvCxnSpPr>
        <p:spPr>
          <a:xfrm>
            <a:off x="2721784" y="1278397"/>
            <a:ext cx="0" cy="142072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Image result for clip art clock">
            <a:extLst>
              <a:ext uri="{FF2B5EF4-FFF2-40B4-BE49-F238E27FC236}">
                <a16:creationId xmlns:a16="http://schemas.microsoft.com/office/drawing/2014/main" id="{CA817088-B723-4707-8F6F-BCB87594A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840" y="2200354"/>
            <a:ext cx="411604" cy="4613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Object 22">
            <a:extLst>
              <a:ext uri="{FF2B5EF4-FFF2-40B4-BE49-F238E27FC236}">
                <a16:creationId xmlns:a16="http://schemas.microsoft.com/office/drawing/2014/main" id="{97DD5E45-6817-4979-8902-5A368D517729}"/>
              </a:ext>
            </a:extLst>
          </p:cNvPr>
          <p:cNvGraphicFramePr>
            <a:graphicFrameLocks noChangeAspect="1"/>
          </p:cNvGraphicFramePr>
          <p:nvPr>
            <p:extLst>
              <p:ext uri="{D42A27DB-BD31-4B8C-83A1-F6EECF244321}">
                <p14:modId xmlns:p14="http://schemas.microsoft.com/office/powerpoint/2010/main" val="525544478"/>
              </p:ext>
            </p:extLst>
          </p:nvPr>
        </p:nvGraphicFramePr>
        <p:xfrm>
          <a:off x="1392290" y="1611143"/>
          <a:ext cx="1028700" cy="508000"/>
        </p:xfrm>
        <a:graphic>
          <a:graphicData uri="http://schemas.openxmlformats.org/presentationml/2006/ole">
            <mc:AlternateContent xmlns:mc="http://schemas.openxmlformats.org/markup-compatibility/2006">
              <mc:Choice xmlns:v="urn:schemas-microsoft-com:vml" Requires="v">
                <p:oleObj spid="_x0000_s31965" name="Equation" r:id="rId6" imgW="1028520" imgH="507960" progId="Equation.DSMT4">
                  <p:embed/>
                </p:oleObj>
              </mc:Choice>
              <mc:Fallback>
                <p:oleObj name="Equation" r:id="rId6" imgW="1028520" imgH="507960" progId="Equation.DSMT4">
                  <p:embed/>
                  <p:pic>
                    <p:nvPicPr>
                      <p:cNvPr id="0" name=""/>
                      <p:cNvPicPr/>
                      <p:nvPr/>
                    </p:nvPicPr>
                    <p:blipFill>
                      <a:blip r:embed="rId7"/>
                      <a:stretch>
                        <a:fillRect/>
                      </a:stretch>
                    </p:blipFill>
                    <p:spPr>
                      <a:xfrm>
                        <a:off x="1392290" y="1611143"/>
                        <a:ext cx="1028700" cy="508000"/>
                      </a:xfrm>
                      <a:prstGeom prst="rect">
                        <a:avLst/>
                      </a:prstGeom>
                    </p:spPr>
                  </p:pic>
                </p:oleObj>
              </mc:Fallback>
            </mc:AlternateContent>
          </a:graphicData>
        </a:graphic>
      </p:graphicFrame>
      <p:cxnSp>
        <p:nvCxnSpPr>
          <p:cNvPr id="24" name="Straight Arrow Connector 23">
            <a:extLst>
              <a:ext uri="{FF2B5EF4-FFF2-40B4-BE49-F238E27FC236}">
                <a16:creationId xmlns:a16="http://schemas.microsoft.com/office/drawing/2014/main" id="{528BA14B-CA81-474F-A524-B0B33B8A9BDD}"/>
              </a:ext>
            </a:extLst>
          </p:cNvPr>
          <p:cNvCxnSpPr/>
          <p:nvPr/>
        </p:nvCxnSpPr>
        <p:spPr>
          <a:xfrm flipV="1">
            <a:off x="733031" y="1262023"/>
            <a:ext cx="0" cy="14358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8" name="Object 27">
            <a:extLst>
              <a:ext uri="{FF2B5EF4-FFF2-40B4-BE49-F238E27FC236}">
                <a16:creationId xmlns:a16="http://schemas.microsoft.com/office/drawing/2014/main" id="{A12104C5-DFC3-4718-A69D-2125AEDD2762}"/>
              </a:ext>
            </a:extLst>
          </p:cNvPr>
          <p:cNvGraphicFramePr>
            <a:graphicFrameLocks noChangeAspect="1"/>
          </p:cNvGraphicFramePr>
          <p:nvPr>
            <p:extLst>
              <p:ext uri="{D42A27DB-BD31-4B8C-83A1-F6EECF244321}">
                <p14:modId xmlns:p14="http://schemas.microsoft.com/office/powerpoint/2010/main" val="233583745"/>
              </p:ext>
            </p:extLst>
          </p:nvPr>
        </p:nvGraphicFramePr>
        <p:xfrm>
          <a:off x="202741" y="1830794"/>
          <a:ext cx="914400" cy="279400"/>
        </p:xfrm>
        <a:graphic>
          <a:graphicData uri="http://schemas.openxmlformats.org/presentationml/2006/ole">
            <mc:AlternateContent xmlns:mc="http://schemas.openxmlformats.org/markup-compatibility/2006">
              <mc:Choice xmlns:v="urn:schemas-microsoft-com:vml" Requires="v">
                <p:oleObj spid="_x0000_s31966" name="Equation" r:id="rId8" imgW="914400" imgH="279360" progId="Equation.DSMT4">
                  <p:embed/>
                </p:oleObj>
              </mc:Choice>
              <mc:Fallback>
                <p:oleObj name="Equation" r:id="rId8" imgW="914400" imgH="279360" progId="Equation.DSMT4">
                  <p:embed/>
                  <p:pic>
                    <p:nvPicPr>
                      <p:cNvPr id="0" name=""/>
                      <p:cNvPicPr/>
                      <p:nvPr/>
                    </p:nvPicPr>
                    <p:blipFill>
                      <a:blip r:embed="rId9"/>
                      <a:stretch>
                        <a:fillRect/>
                      </a:stretch>
                    </p:blipFill>
                    <p:spPr>
                      <a:xfrm>
                        <a:off x="202741" y="1830794"/>
                        <a:ext cx="914400" cy="279400"/>
                      </a:xfrm>
                      <a:prstGeom prst="rect">
                        <a:avLst/>
                      </a:prstGeom>
                      <a:solidFill>
                        <a:schemeClr val="bg1"/>
                      </a:solidFill>
                    </p:spPr>
                  </p:pic>
                </p:oleObj>
              </mc:Fallback>
            </mc:AlternateContent>
          </a:graphicData>
        </a:graphic>
      </p:graphicFrame>
      <p:graphicFrame>
        <p:nvGraphicFramePr>
          <p:cNvPr id="30" name="Object 29">
            <a:extLst>
              <a:ext uri="{FF2B5EF4-FFF2-40B4-BE49-F238E27FC236}">
                <a16:creationId xmlns:a16="http://schemas.microsoft.com/office/drawing/2014/main" id="{2C16080D-A475-4976-B669-74744FDD82E0}"/>
              </a:ext>
            </a:extLst>
          </p:cNvPr>
          <p:cNvGraphicFramePr>
            <a:graphicFrameLocks noChangeAspect="1"/>
          </p:cNvGraphicFramePr>
          <p:nvPr>
            <p:extLst>
              <p:ext uri="{D42A27DB-BD31-4B8C-83A1-F6EECF244321}">
                <p14:modId xmlns:p14="http://schemas.microsoft.com/office/powerpoint/2010/main" val="3248191000"/>
              </p:ext>
            </p:extLst>
          </p:nvPr>
        </p:nvGraphicFramePr>
        <p:xfrm>
          <a:off x="2916238" y="1898807"/>
          <a:ext cx="1397000" cy="279400"/>
        </p:xfrm>
        <a:graphic>
          <a:graphicData uri="http://schemas.openxmlformats.org/presentationml/2006/ole">
            <mc:AlternateContent xmlns:mc="http://schemas.openxmlformats.org/markup-compatibility/2006">
              <mc:Choice xmlns:v="urn:schemas-microsoft-com:vml" Requires="v">
                <p:oleObj spid="_x0000_s31967" name="Equation" r:id="rId10" imgW="1396800" imgH="279360" progId="Equation.DSMT4">
                  <p:embed/>
                </p:oleObj>
              </mc:Choice>
              <mc:Fallback>
                <p:oleObj name="Equation" r:id="rId10" imgW="1396800" imgH="279360" progId="Equation.DSMT4">
                  <p:embed/>
                  <p:pic>
                    <p:nvPicPr>
                      <p:cNvPr id="0" name=""/>
                      <p:cNvPicPr/>
                      <p:nvPr/>
                    </p:nvPicPr>
                    <p:blipFill>
                      <a:blip r:embed="rId11"/>
                      <a:stretch>
                        <a:fillRect/>
                      </a:stretch>
                    </p:blipFill>
                    <p:spPr>
                      <a:xfrm>
                        <a:off x="2916238" y="1898807"/>
                        <a:ext cx="1397000" cy="279400"/>
                      </a:xfrm>
                      <a:prstGeom prst="rect">
                        <a:avLst/>
                      </a:prstGeom>
                    </p:spPr>
                  </p:pic>
                </p:oleObj>
              </mc:Fallback>
            </mc:AlternateContent>
          </a:graphicData>
        </a:graphic>
      </p:graphicFrame>
    </p:spTree>
    <p:extLst>
      <p:ext uri="{BB962C8B-B14F-4D97-AF65-F5344CB8AC3E}">
        <p14:creationId xmlns:p14="http://schemas.microsoft.com/office/powerpoint/2010/main" val="322766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277137" y="2697858"/>
            <a:ext cx="2131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55725" y="1278396"/>
            <a:ext cx="2131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BULB.WPG"/>
          <p:cNvPicPr>
            <a:picLocks noChangeAspect="1"/>
          </p:cNvPicPr>
          <p:nvPr/>
        </p:nvPicPr>
        <p:blipFill>
          <a:blip r:embed="rId3" cstate="print"/>
          <a:stretch>
            <a:fillRect/>
          </a:stretch>
        </p:blipFill>
        <p:spPr>
          <a:xfrm>
            <a:off x="1042028" y="2538322"/>
            <a:ext cx="227978" cy="320380"/>
          </a:xfrm>
          <a:prstGeom prst="rect">
            <a:avLst/>
          </a:prstGeom>
        </p:spPr>
      </p:pic>
      <p:grpSp>
        <p:nvGrpSpPr>
          <p:cNvPr id="9" name="Group 8"/>
          <p:cNvGrpSpPr/>
          <p:nvPr/>
        </p:nvGrpSpPr>
        <p:grpSpPr>
          <a:xfrm>
            <a:off x="681400" y="1097029"/>
            <a:ext cx="506320" cy="256939"/>
            <a:chOff x="1255734" y="1406867"/>
            <a:chExt cx="506320" cy="256939"/>
          </a:xfrm>
        </p:grpSpPr>
        <p:sp>
          <p:nvSpPr>
            <p:cNvPr id="10" name="Oval 9"/>
            <p:cNvSpPr/>
            <p:nvPr/>
          </p:nvSpPr>
          <p:spPr>
            <a:xfrm>
              <a:off x="1285962" y="1482437"/>
              <a:ext cx="423193" cy="1813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5734" y="1406867"/>
              <a:ext cx="506320" cy="17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flipV="1">
            <a:off x="1979940" y="1269580"/>
            <a:ext cx="0" cy="14207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366142457"/>
              </p:ext>
            </p:extLst>
          </p:nvPr>
        </p:nvGraphicFramePr>
        <p:xfrm>
          <a:off x="2235634" y="1830794"/>
          <a:ext cx="596900" cy="279400"/>
        </p:xfrm>
        <a:graphic>
          <a:graphicData uri="http://schemas.openxmlformats.org/presentationml/2006/ole">
            <mc:AlternateContent xmlns:mc="http://schemas.openxmlformats.org/markup-compatibility/2006">
              <mc:Choice xmlns:v="urn:schemas-microsoft-com:vml" Requires="v">
                <p:oleObj spid="_x0000_s6715" name="Equation" r:id="rId4" imgW="596880" imgH="279360" progId="Equation.DSMT4">
                  <p:embed/>
                </p:oleObj>
              </mc:Choice>
              <mc:Fallback>
                <p:oleObj name="Equation" r:id="rId4" imgW="596880" imgH="279360" progId="Equation.DSMT4">
                  <p:embed/>
                  <p:pic>
                    <p:nvPicPr>
                      <p:cNvPr id="0" name=""/>
                      <p:cNvPicPr/>
                      <p:nvPr/>
                    </p:nvPicPr>
                    <p:blipFill>
                      <a:blip r:embed="rId5"/>
                      <a:stretch>
                        <a:fillRect/>
                      </a:stretch>
                    </p:blipFill>
                    <p:spPr>
                      <a:xfrm>
                        <a:off x="2235634" y="1830794"/>
                        <a:ext cx="596900" cy="279400"/>
                      </a:xfrm>
                      <a:prstGeom prst="rect">
                        <a:avLst/>
                      </a:prstGeom>
                    </p:spPr>
                  </p:pic>
                </p:oleObj>
              </mc:Fallback>
            </mc:AlternateContent>
          </a:graphicData>
        </a:graphic>
      </p:graphicFrame>
      <p:sp>
        <p:nvSpPr>
          <p:cNvPr id="16" name="Rectangle 15"/>
          <p:cNvSpPr/>
          <p:nvPr/>
        </p:nvSpPr>
        <p:spPr>
          <a:xfrm>
            <a:off x="345879" y="654885"/>
            <a:ext cx="2698750" cy="369332"/>
          </a:xfrm>
          <a:prstGeom prst="rect">
            <a:avLst/>
          </a:prstGeom>
        </p:spPr>
        <p:txBody>
          <a:bodyPr>
            <a:spAutoFit/>
          </a:bodyPr>
          <a:lstStyle/>
          <a:p>
            <a:r>
              <a:rPr lang="en-AU" dirty="0"/>
              <a:t>Mary’s system</a:t>
            </a:r>
            <a:endParaRPr lang="en-US" dirty="0"/>
          </a:p>
        </p:txBody>
      </p:sp>
      <p:pic>
        <p:nvPicPr>
          <p:cNvPr id="17" name="Picture 16" descr="GIRL.WPG"/>
          <p:cNvPicPr>
            <a:picLocks noChangeAspect="1"/>
          </p:cNvPicPr>
          <p:nvPr/>
        </p:nvPicPr>
        <p:blipFill>
          <a:blip r:embed="rId6" cstate="print"/>
          <a:stretch>
            <a:fillRect/>
          </a:stretch>
        </p:blipFill>
        <p:spPr>
          <a:xfrm flipH="1">
            <a:off x="413457" y="1560902"/>
            <a:ext cx="319956" cy="831192"/>
          </a:xfrm>
          <a:prstGeom prst="rect">
            <a:avLst/>
          </a:prstGeom>
        </p:spPr>
      </p:pic>
      <p:cxnSp>
        <p:nvCxnSpPr>
          <p:cNvPr id="18" name="Straight Connector 17"/>
          <p:cNvCxnSpPr/>
          <p:nvPr/>
        </p:nvCxnSpPr>
        <p:spPr>
          <a:xfrm>
            <a:off x="2359045" y="5147586"/>
            <a:ext cx="28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62062" y="3713010"/>
            <a:ext cx="28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BULB.WPG"/>
          <p:cNvPicPr>
            <a:picLocks noChangeAspect="1"/>
          </p:cNvPicPr>
          <p:nvPr/>
        </p:nvPicPr>
        <p:blipFill>
          <a:blip r:embed="rId3" cstate="print"/>
          <a:stretch>
            <a:fillRect/>
          </a:stretch>
        </p:blipFill>
        <p:spPr>
          <a:xfrm>
            <a:off x="1851883" y="4920037"/>
            <a:ext cx="227978" cy="320380"/>
          </a:xfrm>
          <a:prstGeom prst="rect">
            <a:avLst/>
          </a:prstGeom>
        </p:spPr>
      </p:pic>
      <p:grpSp>
        <p:nvGrpSpPr>
          <p:cNvPr id="21" name="Group 20"/>
          <p:cNvGrpSpPr/>
          <p:nvPr/>
        </p:nvGrpSpPr>
        <p:grpSpPr>
          <a:xfrm>
            <a:off x="1665068" y="3516529"/>
            <a:ext cx="506320" cy="256939"/>
            <a:chOff x="1255734" y="1406867"/>
            <a:chExt cx="506320" cy="256939"/>
          </a:xfrm>
        </p:grpSpPr>
        <p:sp>
          <p:nvSpPr>
            <p:cNvPr id="22" name="Oval 21"/>
            <p:cNvSpPr/>
            <p:nvPr/>
          </p:nvSpPr>
          <p:spPr>
            <a:xfrm>
              <a:off x="1285962" y="1482437"/>
              <a:ext cx="423193" cy="1813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55734" y="1406867"/>
              <a:ext cx="506320" cy="17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p:cNvCxnSpPr/>
          <p:nvPr/>
        </p:nvCxnSpPr>
        <p:spPr>
          <a:xfrm flipH="1" flipV="1">
            <a:off x="3287306" y="3725613"/>
            <a:ext cx="1081907" cy="1414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118371050"/>
              </p:ext>
            </p:extLst>
          </p:nvPr>
        </p:nvGraphicFramePr>
        <p:xfrm>
          <a:off x="4541780" y="4220066"/>
          <a:ext cx="596900" cy="279400"/>
        </p:xfrm>
        <a:graphic>
          <a:graphicData uri="http://schemas.openxmlformats.org/presentationml/2006/ole">
            <mc:AlternateContent xmlns:mc="http://schemas.openxmlformats.org/markup-compatibility/2006">
              <mc:Choice xmlns:v="urn:schemas-microsoft-com:vml" Requires="v">
                <p:oleObj spid="_x0000_s6716" name="Equation" r:id="rId7" imgW="596880" imgH="279360" progId="Equation.DSMT4">
                  <p:embed/>
                </p:oleObj>
              </mc:Choice>
              <mc:Fallback>
                <p:oleObj name="Equation" r:id="rId7" imgW="596880" imgH="279360" progId="Equation.DSMT4">
                  <p:embed/>
                  <p:pic>
                    <p:nvPicPr>
                      <p:cNvPr id="15" name="Object 14"/>
                      <p:cNvPicPr/>
                      <p:nvPr/>
                    </p:nvPicPr>
                    <p:blipFill>
                      <a:blip r:embed="rId5"/>
                      <a:stretch>
                        <a:fillRect/>
                      </a:stretch>
                    </p:blipFill>
                    <p:spPr>
                      <a:xfrm>
                        <a:off x="4541780" y="4220066"/>
                        <a:ext cx="596900" cy="279400"/>
                      </a:xfrm>
                      <a:prstGeom prst="rect">
                        <a:avLst/>
                      </a:prstGeom>
                    </p:spPr>
                  </p:pic>
                </p:oleObj>
              </mc:Fallback>
            </mc:AlternateContent>
          </a:graphicData>
        </a:graphic>
      </p:graphicFrame>
      <p:sp>
        <p:nvSpPr>
          <p:cNvPr id="26" name="Rectangle 25"/>
          <p:cNvSpPr/>
          <p:nvPr/>
        </p:nvSpPr>
        <p:spPr>
          <a:xfrm>
            <a:off x="324462" y="3233082"/>
            <a:ext cx="2698750" cy="369332"/>
          </a:xfrm>
          <a:prstGeom prst="rect">
            <a:avLst/>
          </a:prstGeom>
        </p:spPr>
        <p:txBody>
          <a:bodyPr>
            <a:spAutoFit/>
          </a:bodyPr>
          <a:lstStyle/>
          <a:p>
            <a:r>
              <a:rPr lang="en-AU" dirty="0"/>
              <a:t>Steve’s system</a:t>
            </a:r>
            <a:endParaRPr lang="en-US" dirty="0"/>
          </a:p>
        </p:txBody>
      </p:sp>
      <p:pic>
        <p:nvPicPr>
          <p:cNvPr id="28" name="Picture 27" descr="BOY.WPG"/>
          <p:cNvPicPr>
            <a:picLocks noChangeAspect="1"/>
          </p:cNvPicPr>
          <p:nvPr/>
        </p:nvPicPr>
        <p:blipFill>
          <a:blip r:embed="rId8" cstate="print"/>
          <a:stretch>
            <a:fillRect/>
          </a:stretch>
        </p:blipFill>
        <p:spPr>
          <a:xfrm flipH="1">
            <a:off x="801844" y="3750608"/>
            <a:ext cx="303971" cy="725301"/>
          </a:xfrm>
          <a:prstGeom prst="rect">
            <a:avLst/>
          </a:prstGeom>
        </p:spPr>
      </p:pic>
      <p:cxnSp>
        <p:nvCxnSpPr>
          <p:cNvPr id="31" name="Straight Arrow Connector 30"/>
          <p:cNvCxnSpPr/>
          <p:nvPr/>
        </p:nvCxnSpPr>
        <p:spPr>
          <a:xfrm flipH="1" flipV="1">
            <a:off x="4352846" y="3710499"/>
            <a:ext cx="7557" cy="1413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94863" y="3710499"/>
            <a:ext cx="1050426" cy="0"/>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34" name="Object 33"/>
          <p:cNvGraphicFramePr>
            <a:graphicFrameLocks noChangeAspect="1"/>
          </p:cNvGraphicFramePr>
          <p:nvPr>
            <p:extLst>
              <p:ext uri="{D42A27DB-BD31-4B8C-83A1-F6EECF244321}">
                <p14:modId xmlns:p14="http://schemas.microsoft.com/office/powerpoint/2010/main" val="674431452"/>
              </p:ext>
            </p:extLst>
          </p:nvPr>
        </p:nvGraphicFramePr>
        <p:xfrm>
          <a:off x="3585087" y="3422218"/>
          <a:ext cx="533400" cy="215900"/>
        </p:xfrm>
        <a:graphic>
          <a:graphicData uri="http://schemas.openxmlformats.org/presentationml/2006/ole">
            <mc:AlternateContent xmlns:mc="http://schemas.openxmlformats.org/markup-compatibility/2006">
              <mc:Choice xmlns:v="urn:schemas-microsoft-com:vml" Requires="v">
                <p:oleObj spid="_x0000_s6717" name="Equation" r:id="rId9" imgW="533160" imgH="215640" progId="Equation.DSMT4">
                  <p:embed/>
                </p:oleObj>
              </mc:Choice>
              <mc:Fallback>
                <p:oleObj name="Equation" r:id="rId9" imgW="533160" imgH="215640" progId="Equation.DSMT4">
                  <p:embed/>
                  <p:pic>
                    <p:nvPicPr>
                      <p:cNvPr id="25" name="Object 24"/>
                      <p:cNvPicPr/>
                      <p:nvPr/>
                    </p:nvPicPr>
                    <p:blipFill>
                      <a:blip r:embed="rId10"/>
                      <a:stretch>
                        <a:fillRect/>
                      </a:stretch>
                    </p:blipFill>
                    <p:spPr>
                      <a:xfrm>
                        <a:off x="3585087" y="3422218"/>
                        <a:ext cx="533400" cy="2159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801918882"/>
              </p:ext>
            </p:extLst>
          </p:nvPr>
        </p:nvGraphicFramePr>
        <p:xfrm>
          <a:off x="2140554" y="4258121"/>
          <a:ext cx="1485900" cy="342900"/>
        </p:xfrm>
        <a:graphic>
          <a:graphicData uri="http://schemas.openxmlformats.org/presentationml/2006/ole">
            <mc:AlternateContent xmlns:mc="http://schemas.openxmlformats.org/markup-compatibility/2006">
              <mc:Choice xmlns:v="urn:schemas-microsoft-com:vml" Requires="v">
                <p:oleObj spid="_x0000_s6718" name="Equation" r:id="rId11" imgW="1485720" imgH="342720" progId="Equation.DSMT4">
                  <p:embed/>
                </p:oleObj>
              </mc:Choice>
              <mc:Fallback>
                <p:oleObj name="Equation" r:id="rId11" imgW="1485720" imgH="342720" progId="Equation.DSMT4">
                  <p:embed/>
                  <p:pic>
                    <p:nvPicPr>
                      <p:cNvPr id="25" name="Object 24"/>
                      <p:cNvPicPr/>
                      <p:nvPr/>
                    </p:nvPicPr>
                    <p:blipFill>
                      <a:blip r:embed="rId12"/>
                      <a:stretch>
                        <a:fillRect/>
                      </a:stretch>
                    </p:blipFill>
                    <p:spPr>
                      <a:xfrm>
                        <a:off x="2140554" y="4258121"/>
                        <a:ext cx="1485900" cy="3429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08720829"/>
              </p:ext>
            </p:extLst>
          </p:nvPr>
        </p:nvGraphicFramePr>
        <p:xfrm>
          <a:off x="1427609" y="5360975"/>
          <a:ext cx="2590800" cy="1244600"/>
        </p:xfrm>
        <a:graphic>
          <a:graphicData uri="http://schemas.openxmlformats.org/presentationml/2006/ole">
            <mc:AlternateContent xmlns:mc="http://schemas.openxmlformats.org/markup-compatibility/2006">
              <mc:Choice xmlns:v="urn:schemas-microsoft-com:vml" Requires="v">
                <p:oleObj spid="_x0000_s6719" name="Equation" r:id="rId13" imgW="2590560" imgH="1244520" progId="Equation.DSMT4">
                  <p:embed/>
                </p:oleObj>
              </mc:Choice>
              <mc:Fallback>
                <p:oleObj name="Equation" r:id="rId13" imgW="2590560" imgH="1244520" progId="Equation.DSMT4">
                  <p:embed/>
                  <p:pic>
                    <p:nvPicPr>
                      <p:cNvPr id="0" name=""/>
                      <p:cNvPicPr/>
                      <p:nvPr/>
                    </p:nvPicPr>
                    <p:blipFill>
                      <a:blip r:embed="rId14"/>
                      <a:stretch>
                        <a:fillRect/>
                      </a:stretch>
                    </p:blipFill>
                    <p:spPr>
                      <a:xfrm>
                        <a:off x="1427609" y="5360975"/>
                        <a:ext cx="2590800" cy="1244600"/>
                      </a:xfrm>
                      <a:prstGeom prst="rect">
                        <a:avLst/>
                      </a:prstGeom>
                    </p:spPr>
                  </p:pic>
                </p:oleObj>
              </mc:Fallback>
            </mc:AlternateContent>
          </a:graphicData>
        </a:graphic>
      </p:graphicFrame>
    </p:spTree>
    <p:extLst>
      <p:ext uri="{BB962C8B-B14F-4D97-AF65-F5344CB8AC3E}">
        <p14:creationId xmlns:p14="http://schemas.microsoft.com/office/powerpoint/2010/main" val="53963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p:cNvPicPr>
            <a:picLocks noChangeAspect="1"/>
          </p:cNvPicPr>
          <p:nvPr/>
        </p:nvPicPr>
        <p:blipFill>
          <a:blip r:embed="rId3" cstate="print"/>
          <a:stretch>
            <a:fillRect/>
          </a:stretch>
        </p:blipFill>
        <p:spPr>
          <a:xfrm flipH="1">
            <a:off x="998326" y="2375234"/>
            <a:ext cx="303971" cy="725301"/>
          </a:xfrm>
          <a:prstGeom prst="rect">
            <a:avLst/>
          </a:prstGeom>
        </p:spPr>
      </p:pic>
      <p:cxnSp>
        <p:nvCxnSpPr>
          <p:cNvPr id="5" name="Straight Connector 4"/>
          <p:cNvCxnSpPr/>
          <p:nvPr/>
        </p:nvCxnSpPr>
        <p:spPr>
          <a:xfrm>
            <a:off x="906842" y="2486269"/>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217940" y="2782254"/>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82935" y="3204188"/>
            <a:ext cx="330411" cy="307777"/>
          </a:xfrm>
          <a:prstGeom prst="rect">
            <a:avLst/>
          </a:prstGeom>
          <a:noFill/>
        </p:spPr>
        <p:txBody>
          <a:bodyPr wrap="none" rtlCol="0">
            <a:spAutoFit/>
          </a:bodyPr>
          <a:lstStyle/>
          <a:p>
            <a:r>
              <a:rPr lang="en-AU" sz="1400" dirty="0"/>
              <a:t>X</a:t>
            </a:r>
            <a:r>
              <a:rPr lang="en-AU" sz="1400" baseline="-25000" dirty="0"/>
              <a:t>S</a:t>
            </a:r>
            <a:endParaRPr lang="en-US" sz="1400" baseline="-25000" dirty="0"/>
          </a:p>
        </p:txBody>
      </p:sp>
      <p:sp>
        <p:nvSpPr>
          <p:cNvPr id="8" name="TextBox 7"/>
          <p:cNvSpPr txBox="1"/>
          <p:nvPr/>
        </p:nvSpPr>
        <p:spPr>
          <a:xfrm>
            <a:off x="559219" y="2365358"/>
            <a:ext cx="344838" cy="338554"/>
          </a:xfrm>
          <a:prstGeom prst="rect">
            <a:avLst/>
          </a:prstGeom>
          <a:noFill/>
        </p:spPr>
        <p:txBody>
          <a:bodyPr wrap="none" rtlCol="0">
            <a:spAutoFit/>
          </a:bodyPr>
          <a:lstStyle/>
          <a:p>
            <a:r>
              <a:rPr lang="en-AU" sz="1600" dirty="0"/>
              <a:t>Y</a:t>
            </a:r>
            <a:r>
              <a:rPr lang="en-AU" sz="1600" baseline="-25000" dirty="0"/>
              <a:t>S</a:t>
            </a:r>
            <a:endParaRPr lang="en-US" sz="1600" baseline="-25000" dirty="0"/>
          </a:p>
        </p:txBody>
      </p:sp>
      <p:pic>
        <p:nvPicPr>
          <p:cNvPr id="9"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50" y="3576085"/>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V="1">
            <a:off x="1286816" y="3424931"/>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92596" y="119528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3803694" y="1491267"/>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8689" y="1913201"/>
            <a:ext cx="338554" cy="307777"/>
          </a:xfrm>
          <a:prstGeom prst="rect">
            <a:avLst/>
          </a:prstGeom>
          <a:noFill/>
        </p:spPr>
        <p:txBody>
          <a:bodyPr wrap="none" rtlCol="0">
            <a:spAutoFit/>
          </a:bodyPr>
          <a:lstStyle/>
          <a:p>
            <a:r>
              <a:rPr lang="en-AU" sz="1400" dirty="0"/>
              <a:t>X</a:t>
            </a:r>
            <a:r>
              <a:rPr lang="en-AU" sz="1400" baseline="-25000" dirty="0"/>
              <a:t>1</a:t>
            </a:r>
            <a:endParaRPr lang="en-US" sz="1400" baseline="-25000" dirty="0"/>
          </a:p>
        </p:txBody>
      </p:sp>
      <p:sp>
        <p:nvSpPr>
          <p:cNvPr id="16" name="TextBox 15"/>
          <p:cNvSpPr txBox="1"/>
          <p:nvPr/>
        </p:nvSpPr>
        <p:spPr>
          <a:xfrm>
            <a:off x="3144973" y="1074371"/>
            <a:ext cx="352982" cy="338554"/>
          </a:xfrm>
          <a:prstGeom prst="rect">
            <a:avLst/>
          </a:prstGeom>
          <a:noFill/>
        </p:spPr>
        <p:txBody>
          <a:bodyPr wrap="none" rtlCol="0">
            <a:spAutoFit/>
          </a:bodyPr>
          <a:lstStyle/>
          <a:p>
            <a:r>
              <a:rPr lang="en-AU" sz="1600" dirty="0"/>
              <a:t>Y</a:t>
            </a:r>
            <a:r>
              <a:rPr lang="en-AU" sz="1600" baseline="-25000" dirty="0"/>
              <a:t>1</a:t>
            </a:r>
            <a:endParaRPr lang="en-US" sz="1600" baseline="-25000" dirty="0"/>
          </a:p>
        </p:txBody>
      </p:sp>
      <p:pic>
        <p:nvPicPr>
          <p:cNvPr id="17"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426" y="2239755"/>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4182409" y="1355571"/>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93856" y="3576997"/>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a:off x="3804954" y="387298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69949" y="4294916"/>
            <a:ext cx="338554" cy="307777"/>
          </a:xfrm>
          <a:prstGeom prst="rect">
            <a:avLst/>
          </a:prstGeom>
          <a:noFill/>
        </p:spPr>
        <p:txBody>
          <a:bodyPr wrap="none" rtlCol="0">
            <a:spAutoFit/>
          </a:bodyPr>
          <a:lstStyle/>
          <a:p>
            <a:r>
              <a:rPr lang="en-AU" sz="1400" dirty="0"/>
              <a:t>X</a:t>
            </a:r>
            <a:r>
              <a:rPr lang="en-AU" sz="1400" baseline="-25000" dirty="0"/>
              <a:t>2</a:t>
            </a:r>
            <a:endParaRPr lang="en-US" sz="1400" baseline="-25000" dirty="0"/>
          </a:p>
        </p:txBody>
      </p:sp>
      <p:sp>
        <p:nvSpPr>
          <p:cNvPr id="24" name="TextBox 23"/>
          <p:cNvSpPr txBox="1"/>
          <p:nvPr/>
        </p:nvSpPr>
        <p:spPr>
          <a:xfrm>
            <a:off x="3146233" y="3456086"/>
            <a:ext cx="352982" cy="338554"/>
          </a:xfrm>
          <a:prstGeom prst="rect">
            <a:avLst/>
          </a:prstGeom>
          <a:noFill/>
        </p:spPr>
        <p:txBody>
          <a:bodyPr wrap="none" rtlCol="0">
            <a:spAutoFit/>
          </a:bodyPr>
          <a:lstStyle/>
          <a:p>
            <a:r>
              <a:rPr lang="en-AU" sz="1600" dirty="0"/>
              <a:t>Y</a:t>
            </a:r>
            <a:r>
              <a:rPr lang="en-AU" sz="1600" baseline="-25000" dirty="0"/>
              <a:t>2</a:t>
            </a:r>
            <a:endParaRPr lang="en-US" sz="1600" baseline="-25000" dirty="0"/>
          </a:p>
        </p:txBody>
      </p:sp>
      <p:grpSp>
        <p:nvGrpSpPr>
          <p:cNvPr id="37" name="Group 36"/>
          <p:cNvGrpSpPr/>
          <p:nvPr/>
        </p:nvGrpSpPr>
        <p:grpSpPr>
          <a:xfrm>
            <a:off x="3258527" y="4674370"/>
            <a:ext cx="416699" cy="586900"/>
            <a:chOff x="3968887" y="4432542"/>
            <a:chExt cx="416699" cy="586900"/>
          </a:xfrm>
        </p:grpSpPr>
        <p:pic>
          <p:nvPicPr>
            <p:cNvPr id="25"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87" y="4432542"/>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flipV="1">
              <a:off x="4183669" y="4697025"/>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67691" y="4787374"/>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Freeform: Shape 27"/>
          <p:cNvSpPr/>
          <p:nvPr/>
        </p:nvSpPr>
        <p:spPr>
          <a:xfrm>
            <a:off x="634790" y="3529134"/>
            <a:ext cx="1239352"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Object 28"/>
          <p:cNvGraphicFramePr>
            <a:graphicFrameLocks noChangeAspect="1"/>
          </p:cNvGraphicFramePr>
          <p:nvPr>
            <p:extLst>
              <p:ext uri="{D42A27DB-BD31-4B8C-83A1-F6EECF244321}">
                <p14:modId xmlns:p14="http://schemas.microsoft.com/office/powerpoint/2010/main" val="242210006"/>
              </p:ext>
            </p:extLst>
          </p:nvPr>
        </p:nvGraphicFramePr>
        <p:xfrm>
          <a:off x="865188" y="4294886"/>
          <a:ext cx="812800" cy="279400"/>
        </p:xfrm>
        <a:graphic>
          <a:graphicData uri="http://schemas.openxmlformats.org/presentationml/2006/ole">
            <mc:AlternateContent xmlns:mc="http://schemas.openxmlformats.org/markup-compatibility/2006">
              <mc:Choice xmlns:v="urn:schemas-microsoft-com:vml" Requires="v">
                <p:oleObj spid="_x0000_s7730" name="Equation" r:id="rId5" imgW="812520" imgH="279360" progId="Equation.DSMT4">
                  <p:embed/>
                </p:oleObj>
              </mc:Choice>
              <mc:Fallback>
                <p:oleObj name="Equation" r:id="rId5" imgW="812520" imgH="279360" progId="Equation.DSMT4">
                  <p:embed/>
                  <p:pic>
                    <p:nvPicPr>
                      <p:cNvPr id="0" name=""/>
                      <p:cNvPicPr/>
                      <p:nvPr/>
                    </p:nvPicPr>
                    <p:blipFill>
                      <a:blip r:embed="rId6"/>
                      <a:stretch>
                        <a:fillRect/>
                      </a:stretch>
                    </p:blipFill>
                    <p:spPr>
                      <a:xfrm>
                        <a:off x="865188" y="4294886"/>
                        <a:ext cx="812800" cy="279400"/>
                      </a:xfrm>
                      <a:prstGeom prst="rect">
                        <a:avLst/>
                      </a:prstGeom>
                    </p:spPr>
                  </p:pic>
                </p:oleObj>
              </mc:Fallback>
            </mc:AlternateContent>
          </a:graphicData>
        </a:graphic>
      </p:graphicFrame>
      <p:pic>
        <p:nvPicPr>
          <p:cNvPr id="30" name="Picture 29" descr="GIRL.WPG"/>
          <p:cNvPicPr>
            <a:picLocks noChangeAspect="1"/>
          </p:cNvPicPr>
          <p:nvPr/>
        </p:nvPicPr>
        <p:blipFill>
          <a:blip r:embed="rId7" cstate="print"/>
          <a:stretch>
            <a:fillRect/>
          </a:stretch>
        </p:blipFill>
        <p:spPr>
          <a:xfrm>
            <a:off x="3610085" y="933673"/>
            <a:ext cx="319956" cy="831192"/>
          </a:xfrm>
          <a:prstGeom prst="rect">
            <a:avLst/>
          </a:prstGeom>
        </p:spPr>
      </p:pic>
      <p:cxnSp>
        <p:nvCxnSpPr>
          <p:cNvPr id="32" name="Straight Arrow Connector 31"/>
          <p:cNvCxnSpPr/>
          <p:nvPr/>
        </p:nvCxnSpPr>
        <p:spPr>
          <a:xfrm>
            <a:off x="2032839" y="2229325"/>
            <a:ext cx="5592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280181006"/>
              </p:ext>
            </p:extLst>
          </p:nvPr>
        </p:nvGraphicFramePr>
        <p:xfrm>
          <a:off x="1965365" y="2314447"/>
          <a:ext cx="774700" cy="279400"/>
        </p:xfrm>
        <a:graphic>
          <a:graphicData uri="http://schemas.openxmlformats.org/presentationml/2006/ole">
            <mc:AlternateContent xmlns:mc="http://schemas.openxmlformats.org/markup-compatibility/2006">
              <mc:Choice xmlns:v="urn:schemas-microsoft-com:vml" Requires="v">
                <p:oleObj spid="_x0000_s7731" name="Equation" r:id="rId8" imgW="774360" imgH="279360" progId="Equation.DSMT4">
                  <p:embed/>
                </p:oleObj>
              </mc:Choice>
              <mc:Fallback>
                <p:oleObj name="Equation" r:id="rId8" imgW="774360" imgH="279360" progId="Equation.DSMT4">
                  <p:embed/>
                  <p:pic>
                    <p:nvPicPr>
                      <p:cNvPr id="0" name=""/>
                      <p:cNvPicPr/>
                      <p:nvPr/>
                    </p:nvPicPr>
                    <p:blipFill>
                      <a:blip r:embed="rId9"/>
                      <a:stretch>
                        <a:fillRect/>
                      </a:stretch>
                    </p:blipFill>
                    <p:spPr>
                      <a:xfrm>
                        <a:off x="1965365" y="2314447"/>
                        <a:ext cx="774700" cy="279400"/>
                      </a:xfrm>
                      <a:prstGeom prst="rect">
                        <a:avLst/>
                      </a:prstGeom>
                    </p:spPr>
                  </p:pic>
                </p:oleObj>
              </mc:Fallback>
            </mc:AlternateContent>
          </a:graphicData>
        </a:graphic>
      </p:graphicFrame>
      <p:cxnSp>
        <p:nvCxnSpPr>
          <p:cNvPr id="34" name="Straight Arrow Connector 33"/>
          <p:cNvCxnSpPr/>
          <p:nvPr/>
        </p:nvCxnSpPr>
        <p:spPr>
          <a:xfrm>
            <a:off x="2094555" y="3643748"/>
            <a:ext cx="5592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2425687373"/>
              </p:ext>
            </p:extLst>
          </p:nvPr>
        </p:nvGraphicFramePr>
        <p:xfrm>
          <a:off x="2008188" y="3728149"/>
          <a:ext cx="812800" cy="279400"/>
        </p:xfrm>
        <a:graphic>
          <a:graphicData uri="http://schemas.openxmlformats.org/presentationml/2006/ole">
            <mc:AlternateContent xmlns:mc="http://schemas.openxmlformats.org/markup-compatibility/2006">
              <mc:Choice xmlns:v="urn:schemas-microsoft-com:vml" Requires="v">
                <p:oleObj spid="_x0000_s7732" name="Equation" r:id="rId10" imgW="812520" imgH="279360" progId="Equation.DSMT4">
                  <p:embed/>
                </p:oleObj>
              </mc:Choice>
              <mc:Fallback>
                <p:oleObj name="Equation" r:id="rId10" imgW="812520" imgH="279360" progId="Equation.DSMT4">
                  <p:embed/>
                  <p:pic>
                    <p:nvPicPr>
                      <p:cNvPr id="33" name="Object 32"/>
                      <p:cNvPicPr/>
                      <p:nvPr/>
                    </p:nvPicPr>
                    <p:blipFill>
                      <a:blip r:embed="rId11"/>
                      <a:stretch>
                        <a:fillRect/>
                      </a:stretch>
                    </p:blipFill>
                    <p:spPr>
                      <a:xfrm>
                        <a:off x="2008188" y="3728149"/>
                        <a:ext cx="812800" cy="279400"/>
                      </a:xfrm>
                      <a:prstGeom prst="rect">
                        <a:avLst/>
                      </a:prstGeom>
                    </p:spPr>
                  </p:pic>
                </p:oleObj>
              </mc:Fallback>
            </mc:AlternateContent>
          </a:graphicData>
        </a:graphic>
      </p:graphicFrame>
      <p:pic>
        <p:nvPicPr>
          <p:cNvPr id="36" name="Picture 8" descr="Image result for clip art person black and whi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088273" y="3287307"/>
            <a:ext cx="585712" cy="812302"/>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p:cNvSpPr/>
          <p:nvPr/>
        </p:nvSpPr>
        <p:spPr>
          <a:xfrm>
            <a:off x="3220551" y="4618605"/>
            <a:ext cx="1714185"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1877873515"/>
              </p:ext>
            </p:extLst>
          </p:nvPr>
        </p:nvGraphicFramePr>
        <p:xfrm>
          <a:off x="3760159" y="5405940"/>
          <a:ext cx="558800" cy="279400"/>
        </p:xfrm>
        <a:graphic>
          <a:graphicData uri="http://schemas.openxmlformats.org/presentationml/2006/ole">
            <mc:AlternateContent xmlns:mc="http://schemas.openxmlformats.org/markup-compatibility/2006">
              <mc:Choice xmlns:v="urn:schemas-microsoft-com:vml" Requires="v">
                <p:oleObj spid="_x0000_s7733" name="Equation" r:id="rId13" imgW="558720" imgH="279360" progId="Equation.DSMT4">
                  <p:embed/>
                </p:oleObj>
              </mc:Choice>
              <mc:Fallback>
                <p:oleObj name="Equation" r:id="rId13" imgW="558720" imgH="279360" progId="Equation.DSMT4">
                  <p:embed/>
                  <p:pic>
                    <p:nvPicPr>
                      <p:cNvPr id="29" name="Object 28"/>
                      <p:cNvPicPr/>
                      <p:nvPr/>
                    </p:nvPicPr>
                    <p:blipFill>
                      <a:blip r:embed="rId14"/>
                      <a:stretch>
                        <a:fillRect/>
                      </a:stretch>
                    </p:blipFill>
                    <p:spPr>
                      <a:xfrm>
                        <a:off x="3760159" y="5405940"/>
                        <a:ext cx="558800" cy="279400"/>
                      </a:xfrm>
                      <a:prstGeom prst="rect">
                        <a:avLst/>
                      </a:prstGeom>
                    </p:spPr>
                  </p:pic>
                </p:oleObj>
              </mc:Fallback>
            </mc:AlternateContent>
          </a:graphicData>
        </a:graphic>
      </p:graphicFrame>
      <p:sp>
        <p:nvSpPr>
          <p:cNvPr id="40" name="Freeform: Shape 39"/>
          <p:cNvSpPr/>
          <p:nvPr/>
        </p:nvSpPr>
        <p:spPr>
          <a:xfrm>
            <a:off x="3061852" y="2139900"/>
            <a:ext cx="1442133"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Object 40"/>
          <p:cNvGraphicFramePr>
            <a:graphicFrameLocks noChangeAspect="1"/>
          </p:cNvGraphicFramePr>
          <p:nvPr>
            <p:extLst>
              <p:ext uri="{D42A27DB-BD31-4B8C-83A1-F6EECF244321}">
                <p14:modId xmlns:p14="http://schemas.microsoft.com/office/powerpoint/2010/main" val="246944467"/>
              </p:ext>
            </p:extLst>
          </p:nvPr>
        </p:nvGraphicFramePr>
        <p:xfrm>
          <a:off x="3531991" y="2898069"/>
          <a:ext cx="635000" cy="279400"/>
        </p:xfrm>
        <a:graphic>
          <a:graphicData uri="http://schemas.openxmlformats.org/presentationml/2006/ole">
            <mc:AlternateContent xmlns:mc="http://schemas.openxmlformats.org/markup-compatibility/2006">
              <mc:Choice xmlns:v="urn:schemas-microsoft-com:vml" Requires="v">
                <p:oleObj spid="_x0000_s7734" name="Equation" r:id="rId15" imgW="545760" imgH="279360" progId="Equation.DSMT4">
                  <p:embed/>
                </p:oleObj>
              </mc:Choice>
              <mc:Fallback>
                <p:oleObj name="Equation" r:id="rId15" imgW="545760" imgH="279360" progId="Equation.DSMT4">
                  <p:embed/>
                  <p:pic>
                    <p:nvPicPr>
                      <p:cNvPr id="29" name="Object 28"/>
                      <p:cNvPicPr/>
                      <p:nvPr/>
                    </p:nvPicPr>
                    <p:blipFill>
                      <a:blip r:embed="rId16"/>
                      <a:stretch>
                        <a:fillRect/>
                      </a:stretch>
                    </p:blipFill>
                    <p:spPr>
                      <a:xfrm>
                        <a:off x="3531991" y="2898069"/>
                        <a:ext cx="635000" cy="279400"/>
                      </a:xfrm>
                      <a:prstGeom prst="rect">
                        <a:avLst/>
                      </a:prstGeom>
                    </p:spPr>
                  </p:pic>
                </p:oleObj>
              </mc:Fallback>
            </mc:AlternateContent>
          </a:graphicData>
        </a:graphic>
      </p:graphicFrame>
      <p:sp>
        <p:nvSpPr>
          <p:cNvPr id="42" name="TextBox 41"/>
          <p:cNvSpPr txBox="1"/>
          <p:nvPr/>
        </p:nvSpPr>
        <p:spPr>
          <a:xfrm>
            <a:off x="574335" y="4655126"/>
            <a:ext cx="1423980" cy="338554"/>
          </a:xfrm>
          <a:prstGeom prst="rect">
            <a:avLst/>
          </a:prstGeom>
          <a:noFill/>
        </p:spPr>
        <p:txBody>
          <a:bodyPr wrap="none" rtlCol="0">
            <a:spAutoFit/>
          </a:bodyPr>
          <a:lstStyle/>
          <a:p>
            <a:r>
              <a:rPr lang="en-AU" sz="1600" dirty="0"/>
              <a:t>moving system</a:t>
            </a:r>
            <a:endParaRPr lang="en-US" sz="1600" dirty="0"/>
          </a:p>
        </p:txBody>
      </p:sp>
      <p:sp>
        <p:nvSpPr>
          <p:cNvPr id="43" name="TextBox 42"/>
          <p:cNvSpPr txBox="1"/>
          <p:nvPr/>
        </p:nvSpPr>
        <p:spPr>
          <a:xfrm>
            <a:off x="3235668" y="5699256"/>
            <a:ext cx="1291251" cy="338554"/>
          </a:xfrm>
          <a:prstGeom prst="rect">
            <a:avLst/>
          </a:prstGeom>
          <a:noFill/>
        </p:spPr>
        <p:txBody>
          <a:bodyPr wrap="none" rtlCol="0">
            <a:spAutoFit/>
          </a:bodyPr>
          <a:lstStyle/>
          <a:p>
            <a:r>
              <a:rPr lang="en-AU" sz="1600" dirty="0"/>
              <a:t>fixed systems</a:t>
            </a:r>
            <a:endParaRPr lang="en-US" sz="1600" dirty="0"/>
          </a:p>
        </p:txBody>
      </p:sp>
      <p:sp>
        <p:nvSpPr>
          <p:cNvPr id="44" name="TextBox 43"/>
          <p:cNvSpPr txBox="1"/>
          <p:nvPr/>
        </p:nvSpPr>
        <p:spPr>
          <a:xfrm>
            <a:off x="627233" y="1972383"/>
            <a:ext cx="641138" cy="338554"/>
          </a:xfrm>
          <a:prstGeom prst="rect">
            <a:avLst/>
          </a:prstGeom>
          <a:noFill/>
        </p:spPr>
        <p:txBody>
          <a:bodyPr wrap="none" rtlCol="0">
            <a:spAutoFit/>
          </a:bodyPr>
          <a:lstStyle/>
          <a:p>
            <a:r>
              <a:rPr lang="en-AU" sz="1600" dirty="0"/>
              <a:t>Steve</a:t>
            </a:r>
            <a:endParaRPr lang="en-US" sz="1600" dirty="0"/>
          </a:p>
        </p:txBody>
      </p:sp>
      <p:sp>
        <p:nvSpPr>
          <p:cNvPr id="45" name="TextBox 44"/>
          <p:cNvSpPr txBox="1"/>
          <p:nvPr/>
        </p:nvSpPr>
        <p:spPr>
          <a:xfrm>
            <a:off x="2743201" y="695246"/>
            <a:ext cx="623312" cy="338554"/>
          </a:xfrm>
          <a:prstGeom prst="rect">
            <a:avLst/>
          </a:prstGeom>
          <a:noFill/>
        </p:spPr>
        <p:txBody>
          <a:bodyPr wrap="none" rtlCol="0">
            <a:spAutoFit/>
          </a:bodyPr>
          <a:lstStyle/>
          <a:p>
            <a:r>
              <a:rPr lang="en-AU" sz="1600" dirty="0"/>
              <a:t>Mary</a:t>
            </a:r>
            <a:endParaRPr lang="en-US" sz="1600" dirty="0"/>
          </a:p>
        </p:txBody>
      </p:sp>
      <p:sp>
        <p:nvSpPr>
          <p:cNvPr id="46" name="TextBox 45"/>
          <p:cNvSpPr txBox="1"/>
          <p:nvPr/>
        </p:nvSpPr>
        <p:spPr>
          <a:xfrm>
            <a:off x="2835145" y="3122310"/>
            <a:ext cx="474425" cy="338554"/>
          </a:xfrm>
          <a:prstGeom prst="rect">
            <a:avLst/>
          </a:prstGeom>
          <a:noFill/>
        </p:spPr>
        <p:txBody>
          <a:bodyPr wrap="none" rtlCol="0">
            <a:spAutoFit/>
          </a:bodyPr>
          <a:lstStyle/>
          <a:p>
            <a:r>
              <a:rPr lang="en-AU" sz="1600" dirty="0"/>
              <a:t>Eve</a:t>
            </a:r>
            <a:endParaRPr lang="en-US" sz="1600" dirty="0"/>
          </a:p>
        </p:txBody>
      </p:sp>
      <p:pic>
        <p:nvPicPr>
          <p:cNvPr id="47" name="Picture 2" descr="Image result for clip art clock">
            <a:extLst>
              <a:ext uri="{FF2B5EF4-FFF2-40B4-BE49-F238E27FC236}">
                <a16:creationId xmlns:a16="http://schemas.microsoft.com/office/drawing/2014/main" id="{44AE528F-CC9A-41CF-9891-5C74D53FF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587" y="2241015"/>
            <a:ext cx="416699" cy="58690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571B81E1-2481-4D8D-AFBF-3D912A0A35DB}"/>
              </a:ext>
            </a:extLst>
          </p:cNvPr>
          <p:cNvGrpSpPr/>
          <p:nvPr/>
        </p:nvGrpSpPr>
        <p:grpSpPr>
          <a:xfrm>
            <a:off x="4400897" y="4683186"/>
            <a:ext cx="416699" cy="586900"/>
            <a:chOff x="3968887" y="4432542"/>
            <a:chExt cx="416699" cy="586900"/>
          </a:xfrm>
        </p:grpSpPr>
        <p:pic>
          <p:nvPicPr>
            <p:cNvPr id="49" name="Picture 2" descr="Image result for clip art clock">
              <a:extLst>
                <a:ext uri="{FF2B5EF4-FFF2-40B4-BE49-F238E27FC236}">
                  <a16:creationId xmlns:a16="http://schemas.microsoft.com/office/drawing/2014/main" id="{9CB26A39-E2B2-4E4B-8B5F-645E00C34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87" y="4432542"/>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563B0A27-EBB7-4690-8E27-9821010B89C3}"/>
                </a:ext>
              </a:extLst>
            </p:cNvPr>
            <p:cNvCxnSpPr/>
            <p:nvPr/>
          </p:nvCxnSpPr>
          <p:spPr>
            <a:xfrm flipV="1">
              <a:off x="4183669" y="4697025"/>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2E5651-601A-436B-BCC9-80642CB81AB7}"/>
                </a:ext>
              </a:extLst>
            </p:cNvPr>
            <p:cNvCxnSpPr/>
            <p:nvPr/>
          </p:nvCxnSpPr>
          <p:spPr>
            <a:xfrm>
              <a:off x="4167691" y="4787374"/>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5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p:cNvPicPr>
            <a:picLocks noChangeAspect="1"/>
          </p:cNvPicPr>
          <p:nvPr/>
        </p:nvPicPr>
        <p:blipFill>
          <a:blip r:embed="rId3" cstate="print"/>
          <a:stretch>
            <a:fillRect/>
          </a:stretch>
        </p:blipFill>
        <p:spPr>
          <a:xfrm flipH="1">
            <a:off x="998326" y="2375234"/>
            <a:ext cx="303971" cy="725301"/>
          </a:xfrm>
          <a:prstGeom prst="rect">
            <a:avLst/>
          </a:prstGeom>
        </p:spPr>
      </p:pic>
      <p:cxnSp>
        <p:nvCxnSpPr>
          <p:cNvPr id="5" name="Straight Connector 4"/>
          <p:cNvCxnSpPr/>
          <p:nvPr/>
        </p:nvCxnSpPr>
        <p:spPr>
          <a:xfrm>
            <a:off x="906842" y="2486269"/>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217940" y="2782254"/>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82935" y="3204188"/>
            <a:ext cx="330411" cy="307777"/>
          </a:xfrm>
          <a:prstGeom prst="rect">
            <a:avLst/>
          </a:prstGeom>
          <a:noFill/>
        </p:spPr>
        <p:txBody>
          <a:bodyPr wrap="none" rtlCol="0">
            <a:spAutoFit/>
          </a:bodyPr>
          <a:lstStyle/>
          <a:p>
            <a:r>
              <a:rPr lang="en-AU" sz="1400" dirty="0"/>
              <a:t>X</a:t>
            </a:r>
            <a:r>
              <a:rPr lang="en-AU" sz="1400" baseline="-25000" dirty="0"/>
              <a:t>S</a:t>
            </a:r>
            <a:endParaRPr lang="en-US" sz="1400" baseline="-25000" dirty="0"/>
          </a:p>
        </p:txBody>
      </p:sp>
      <p:sp>
        <p:nvSpPr>
          <p:cNvPr id="8" name="TextBox 7"/>
          <p:cNvSpPr txBox="1"/>
          <p:nvPr/>
        </p:nvSpPr>
        <p:spPr>
          <a:xfrm>
            <a:off x="559219" y="2365358"/>
            <a:ext cx="344838" cy="338554"/>
          </a:xfrm>
          <a:prstGeom prst="rect">
            <a:avLst/>
          </a:prstGeom>
          <a:noFill/>
        </p:spPr>
        <p:txBody>
          <a:bodyPr wrap="none" rtlCol="0">
            <a:spAutoFit/>
          </a:bodyPr>
          <a:lstStyle/>
          <a:p>
            <a:r>
              <a:rPr lang="en-AU" sz="1600" dirty="0"/>
              <a:t>Y</a:t>
            </a:r>
            <a:r>
              <a:rPr lang="en-AU" sz="1600" baseline="-25000" dirty="0"/>
              <a:t>S</a:t>
            </a:r>
            <a:endParaRPr lang="en-US" sz="1600" baseline="-25000" dirty="0"/>
          </a:p>
        </p:txBody>
      </p:sp>
      <p:pic>
        <p:nvPicPr>
          <p:cNvPr id="9"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873" y="2382075"/>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V="1">
            <a:off x="1596655" y="2646558"/>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80677" y="2736907"/>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8689" y="1913201"/>
            <a:ext cx="338554" cy="307777"/>
          </a:xfrm>
          <a:prstGeom prst="rect">
            <a:avLst/>
          </a:prstGeom>
          <a:noFill/>
        </p:spPr>
        <p:txBody>
          <a:bodyPr wrap="none" rtlCol="0">
            <a:spAutoFit/>
          </a:bodyPr>
          <a:lstStyle/>
          <a:p>
            <a:r>
              <a:rPr lang="en-AU" sz="1400" dirty="0"/>
              <a:t>X</a:t>
            </a:r>
            <a:r>
              <a:rPr lang="en-AU" sz="1400" baseline="-25000" dirty="0"/>
              <a:t>1</a:t>
            </a:r>
            <a:endParaRPr lang="en-US" sz="1400" baseline="-25000" dirty="0"/>
          </a:p>
        </p:txBody>
      </p:sp>
      <p:cxnSp>
        <p:nvCxnSpPr>
          <p:cNvPr id="21" name="Straight Connector 20"/>
          <p:cNvCxnSpPr/>
          <p:nvPr/>
        </p:nvCxnSpPr>
        <p:spPr>
          <a:xfrm>
            <a:off x="3493856" y="3576997"/>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a:off x="3804954" y="387298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69949" y="4294916"/>
            <a:ext cx="338554" cy="307777"/>
          </a:xfrm>
          <a:prstGeom prst="rect">
            <a:avLst/>
          </a:prstGeom>
          <a:noFill/>
        </p:spPr>
        <p:txBody>
          <a:bodyPr wrap="none" rtlCol="0">
            <a:spAutoFit/>
          </a:bodyPr>
          <a:lstStyle/>
          <a:p>
            <a:r>
              <a:rPr lang="en-AU" sz="1400" dirty="0"/>
              <a:t>X</a:t>
            </a:r>
            <a:r>
              <a:rPr lang="en-AU" sz="1400" baseline="-25000" dirty="0"/>
              <a:t>2</a:t>
            </a:r>
            <a:endParaRPr lang="en-US" sz="1400" baseline="-25000" dirty="0"/>
          </a:p>
        </p:txBody>
      </p:sp>
      <p:sp>
        <p:nvSpPr>
          <p:cNvPr id="24" name="TextBox 23"/>
          <p:cNvSpPr txBox="1"/>
          <p:nvPr/>
        </p:nvSpPr>
        <p:spPr>
          <a:xfrm>
            <a:off x="3146233" y="3456086"/>
            <a:ext cx="352982" cy="338554"/>
          </a:xfrm>
          <a:prstGeom prst="rect">
            <a:avLst/>
          </a:prstGeom>
          <a:noFill/>
        </p:spPr>
        <p:txBody>
          <a:bodyPr wrap="none" rtlCol="0">
            <a:spAutoFit/>
          </a:bodyPr>
          <a:lstStyle/>
          <a:p>
            <a:r>
              <a:rPr lang="en-AU" sz="1600" dirty="0"/>
              <a:t>Y</a:t>
            </a:r>
            <a:r>
              <a:rPr lang="en-AU" sz="1600" baseline="-25000" dirty="0"/>
              <a:t>2</a:t>
            </a:r>
            <a:endParaRPr lang="en-US" sz="1600" baseline="-25000" dirty="0"/>
          </a:p>
        </p:txBody>
      </p:sp>
      <p:grpSp>
        <p:nvGrpSpPr>
          <p:cNvPr id="37" name="Group 36"/>
          <p:cNvGrpSpPr/>
          <p:nvPr/>
        </p:nvGrpSpPr>
        <p:grpSpPr>
          <a:xfrm>
            <a:off x="3628821" y="3435018"/>
            <a:ext cx="416699" cy="586900"/>
            <a:chOff x="3968887" y="4432542"/>
            <a:chExt cx="416699" cy="586900"/>
          </a:xfrm>
        </p:grpSpPr>
        <p:pic>
          <p:nvPicPr>
            <p:cNvPr id="25"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87" y="4432542"/>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flipV="1">
              <a:off x="4183669" y="4697025"/>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67691" y="4787374"/>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Freeform: Shape 27"/>
          <p:cNvSpPr/>
          <p:nvPr/>
        </p:nvSpPr>
        <p:spPr>
          <a:xfrm>
            <a:off x="634790" y="3529134"/>
            <a:ext cx="1239352"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Object 28"/>
          <p:cNvGraphicFramePr>
            <a:graphicFrameLocks noChangeAspect="1"/>
          </p:cNvGraphicFramePr>
          <p:nvPr>
            <p:extLst/>
          </p:nvPr>
        </p:nvGraphicFramePr>
        <p:xfrm>
          <a:off x="865188" y="4294886"/>
          <a:ext cx="812800" cy="279400"/>
        </p:xfrm>
        <a:graphic>
          <a:graphicData uri="http://schemas.openxmlformats.org/presentationml/2006/ole">
            <mc:AlternateContent xmlns:mc="http://schemas.openxmlformats.org/markup-compatibility/2006">
              <mc:Choice xmlns:v="urn:schemas-microsoft-com:vml" Requires="v">
                <p:oleObj spid="_x0000_s30102" name="Equation" r:id="rId5" imgW="812520" imgH="279360" progId="Equation.DSMT4">
                  <p:embed/>
                </p:oleObj>
              </mc:Choice>
              <mc:Fallback>
                <p:oleObj name="Equation" r:id="rId5" imgW="812520" imgH="279360" progId="Equation.DSMT4">
                  <p:embed/>
                  <p:pic>
                    <p:nvPicPr>
                      <p:cNvPr id="29" name="Object 28"/>
                      <p:cNvPicPr/>
                      <p:nvPr/>
                    </p:nvPicPr>
                    <p:blipFill>
                      <a:blip r:embed="rId6"/>
                      <a:stretch>
                        <a:fillRect/>
                      </a:stretch>
                    </p:blipFill>
                    <p:spPr>
                      <a:xfrm>
                        <a:off x="865188" y="4294886"/>
                        <a:ext cx="812800" cy="279400"/>
                      </a:xfrm>
                      <a:prstGeom prst="rect">
                        <a:avLst/>
                      </a:prstGeom>
                    </p:spPr>
                  </p:pic>
                </p:oleObj>
              </mc:Fallback>
            </mc:AlternateContent>
          </a:graphicData>
        </a:graphic>
      </p:graphicFrame>
      <p:grpSp>
        <p:nvGrpSpPr>
          <p:cNvPr id="2" name="Group 1"/>
          <p:cNvGrpSpPr/>
          <p:nvPr/>
        </p:nvGrpSpPr>
        <p:grpSpPr>
          <a:xfrm>
            <a:off x="794738" y="691848"/>
            <a:ext cx="1239353" cy="1092881"/>
            <a:chOff x="3144973" y="933673"/>
            <a:chExt cx="1239353" cy="1092881"/>
          </a:xfrm>
        </p:grpSpPr>
        <p:cxnSp>
          <p:nvCxnSpPr>
            <p:cNvPr id="13" name="Straight Connector 12"/>
            <p:cNvCxnSpPr/>
            <p:nvPr/>
          </p:nvCxnSpPr>
          <p:spPr>
            <a:xfrm>
              <a:off x="3492596" y="119528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3818808" y="152905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44973" y="1074371"/>
              <a:ext cx="352982" cy="338554"/>
            </a:xfrm>
            <a:prstGeom prst="rect">
              <a:avLst/>
            </a:prstGeom>
            <a:noFill/>
          </p:spPr>
          <p:txBody>
            <a:bodyPr wrap="none" rtlCol="0">
              <a:spAutoFit/>
            </a:bodyPr>
            <a:lstStyle/>
            <a:p>
              <a:r>
                <a:rPr lang="en-AU" sz="1600" dirty="0"/>
                <a:t>Y</a:t>
              </a:r>
              <a:r>
                <a:rPr lang="en-AU" sz="1600" baseline="-25000" dirty="0"/>
                <a:t>1</a:t>
              </a:r>
              <a:endParaRPr lang="en-US" sz="1600" baseline="-25000" dirty="0"/>
            </a:p>
          </p:txBody>
        </p:sp>
        <p:pic>
          <p:nvPicPr>
            <p:cNvPr id="17"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627" y="1091088"/>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4182409" y="1355571"/>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66431" y="1445920"/>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GIRL.WPG"/>
            <p:cNvPicPr>
              <a:picLocks noChangeAspect="1"/>
            </p:cNvPicPr>
            <p:nvPr/>
          </p:nvPicPr>
          <p:blipFill>
            <a:blip r:embed="rId7" cstate="print"/>
            <a:stretch>
              <a:fillRect/>
            </a:stretch>
          </p:blipFill>
          <p:spPr>
            <a:xfrm>
              <a:off x="3610085" y="933673"/>
              <a:ext cx="319956" cy="831192"/>
            </a:xfrm>
            <a:prstGeom prst="rect">
              <a:avLst/>
            </a:prstGeom>
          </p:spPr>
        </p:pic>
      </p:grpSp>
      <p:cxnSp>
        <p:nvCxnSpPr>
          <p:cNvPr id="32" name="Straight Arrow Connector 31"/>
          <p:cNvCxnSpPr/>
          <p:nvPr/>
        </p:nvCxnSpPr>
        <p:spPr>
          <a:xfrm>
            <a:off x="2032839" y="2229325"/>
            <a:ext cx="5592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p:cNvGraphicFramePr>
            <a:graphicFrameLocks noChangeAspect="1"/>
          </p:cNvGraphicFramePr>
          <p:nvPr>
            <p:extLst/>
          </p:nvPr>
        </p:nvGraphicFramePr>
        <p:xfrm>
          <a:off x="1965365" y="2314447"/>
          <a:ext cx="774700" cy="279400"/>
        </p:xfrm>
        <a:graphic>
          <a:graphicData uri="http://schemas.openxmlformats.org/presentationml/2006/ole">
            <mc:AlternateContent xmlns:mc="http://schemas.openxmlformats.org/markup-compatibility/2006">
              <mc:Choice xmlns:v="urn:schemas-microsoft-com:vml" Requires="v">
                <p:oleObj spid="_x0000_s30103" name="Equation" r:id="rId8" imgW="774360" imgH="279360" progId="Equation.DSMT4">
                  <p:embed/>
                </p:oleObj>
              </mc:Choice>
              <mc:Fallback>
                <p:oleObj name="Equation" r:id="rId8" imgW="774360" imgH="279360" progId="Equation.DSMT4">
                  <p:embed/>
                  <p:pic>
                    <p:nvPicPr>
                      <p:cNvPr id="33" name="Object 32"/>
                      <p:cNvPicPr/>
                      <p:nvPr/>
                    </p:nvPicPr>
                    <p:blipFill>
                      <a:blip r:embed="rId9"/>
                      <a:stretch>
                        <a:fillRect/>
                      </a:stretch>
                    </p:blipFill>
                    <p:spPr>
                      <a:xfrm>
                        <a:off x="1965365" y="2314447"/>
                        <a:ext cx="774700" cy="279400"/>
                      </a:xfrm>
                      <a:prstGeom prst="rect">
                        <a:avLst/>
                      </a:prstGeom>
                    </p:spPr>
                  </p:pic>
                </p:oleObj>
              </mc:Fallback>
            </mc:AlternateContent>
          </a:graphicData>
        </a:graphic>
      </p:graphicFrame>
      <p:cxnSp>
        <p:nvCxnSpPr>
          <p:cNvPr id="34" name="Straight Arrow Connector 33"/>
          <p:cNvCxnSpPr/>
          <p:nvPr/>
        </p:nvCxnSpPr>
        <p:spPr>
          <a:xfrm>
            <a:off x="2094555" y="3643748"/>
            <a:ext cx="5592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Object 34"/>
          <p:cNvGraphicFramePr>
            <a:graphicFrameLocks noChangeAspect="1"/>
          </p:cNvGraphicFramePr>
          <p:nvPr>
            <p:extLst/>
          </p:nvPr>
        </p:nvGraphicFramePr>
        <p:xfrm>
          <a:off x="2008188" y="3728149"/>
          <a:ext cx="812800" cy="279400"/>
        </p:xfrm>
        <a:graphic>
          <a:graphicData uri="http://schemas.openxmlformats.org/presentationml/2006/ole">
            <mc:AlternateContent xmlns:mc="http://schemas.openxmlformats.org/markup-compatibility/2006">
              <mc:Choice xmlns:v="urn:schemas-microsoft-com:vml" Requires="v">
                <p:oleObj spid="_x0000_s30104" name="Equation" r:id="rId10" imgW="812520" imgH="279360" progId="Equation.DSMT4">
                  <p:embed/>
                </p:oleObj>
              </mc:Choice>
              <mc:Fallback>
                <p:oleObj name="Equation" r:id="rId10" imgW="812520" imgH="279360" progId="Equation.DSMT4">
                  <p:embed/>
                  <p:pic>
                    <p:nvPicPr>
                      <p:cNvPr id="35" name="Object 34"/>
                      <p:cNvPicPr/>
                      <p:nvPr/>
                    </p:nvPicPr>
                    <p:blipFill>
                      <a:blip r:embed="rId11"/>
                      <a:stretch>
                        <a:fillRect/>
                      </a:stretch>
                    </p:blipFill>
                    <p:spPr>
                      <a:xfrm>
                        <a:off x="2008188" y="3728149"/>
                        <a:ext cx="812800" cy="279400"/>
                      </a:xfrm>
                      <a:prstGeom prst="rect">
                        <a:avLst/>
                      </a:prstGeom>
                    </p:spPr>
                  </p:pic>
                </p:oleObj>
              </mc:Fallback>
            </mc:AlternateContent>
          </a:graphicData>
        </a:graphic>
      </p:graphicFrame>
      <p:pic>
        <p:nvPicPr>
          <p:cNvPr id="36" name="Picture 8" descr="Image result for clip art person black and whi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088273" y="3287307"/>
            <a:ext cx="585712" cy="812302"/>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p:cNvSpPr/>
          <p:nvPr/>
        </p:nvSpPr>
        <p:spPr>
          <a:xfrm>
            <a:off x="3220551" y="4618605"/>
            <a:ext cx="1714185"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nvPr>
        </p:nvGraphicFramePr>
        <p:xfrm>
          <a:off x="3760159" y="5405940"/>
          <a:ext cx="558800" cy="279400"/>
        </p:xfrm>
        <a:graphic>
          <a:graphicData uri="http://schemas.openxmlformats.org/presentationml/2006/ole">
            <mc:AlternateContent xmlns:mc="http://schemas.openxmlformats.org/markup-compatibility/2006">
              <mc:Choice xmlns:v="urn:schemas-microsoft-com:vml" Requires="v">
                <p:oleObj spid="_x0000_s30105" name="Equation" r:id="rId13" imgW="558720" imgH="279360" progId="Equation.DSMT4">
                  <p:embed/>
                </p:oleObj>
              </mc:Choice>
              <mc:Fallback>
                <p:oleObj name="Equation" r:id="rId13" imgW="558720" imgH="279360" progId="Equation.DSMT4">
                  <p:embed/>
                  <p:pic>
                    <p:nvPicPr>
                      <p:cNvPr id="39" name="Object 38"/>
                      <p:cNvPicPr/>
                      <p:nvPr/>
                    </p:nvPicPr>
                    <p:blipFill>
                      <a:blip r:embed="rId14"/>
                      <a:stretch>
                        <a:fillRect/>
                      </a:stretch>
                    </p:blipFill>
                    <p:spPr>
                      <a:xfrm>
                        <a:off x="3760159" y="5405940"/>
                        <a:ext cx="558800" cy="279400"/>
                      </a:xfrm>
                      <a:prstGeom prst="rect">
                        <a:avLst/>
                      </a:prstGeom>
                    </p:spPr>
                  </p:pic>
                </p:oleObj>
              </mc:Fallback>
            </mc:AlternateContent>
          </a:graphicData>
        </a:graphic>
      </p:graphicFrame>
      <p:sp>
        <p:nvSpPr>
          <p:cNvPr id="40" name="Freeform: Shape 39"/>
          <p:cNvSpPr/>
          <p:nvPr/>
        </p:nvSpPr>
        <p:spPr>
          <a:xfrm>
            <a:off x="3061852" y="2139900"/>
            <a:ext cx="1442133" cy="725474"/>
          </a:xfrm>
          <a:custGeom>
            <a:avLst/>
            <a:gdLst>
              <a:gd name="connsiteX0" fmla="*/ 0 w 1239352"/>
              <a:gd name="connsiteY0" fmla="*/ 717917 h 725474"/>
              <a:gd name="connsiteX1" fmla="*/ 377851 w 1239352"/>
              <a:gd name="connsiteY1" fmla="*/ 717917 h 725474"/>
              <a:gd name="connsiteX2" fmla="*/ 377851 w 1239352"/>
              <a:gd name="connsiteY2" fmla="*/ 0 h 725474"/>
              <a:gd name="connsiteX3" fmla="*/ 816158 w 1239352"/>
              <a:gd name="connsiteY3" fmla="*/ 0 h 725474"/>
              <a:gd name="connsiteX4" fmla="*/ 816158 w 1239352"/>
              <a:gd name="connsiteY4" fmla="*/ 725474 h 725474"/>
              <a:gd name="connsiteX5" fmla="*/ 1239352 w 1239352"/>
              <a:gd name="connsiteY5" fmla="*/ 725474 h 7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352" h="725474">
                <a:moveTo>
                  <a:pt x="0" y="717917"/>
                </a:moveTo>
                <a:lnTo>
                  <a:pt x="377851" y="717917"/>
                </a:lnTo>
                <a:lnTo>
                  <a:pt x="377851" y="0"/>
                </a:lnTo>
                <a:lnTo>
                  <a:pt x="816158" y="0"/>
                </a:lnTo>
                <a:lnTo>
                  <a:pt x="816158" y="725474"/>
                </a:lnTo>
                <a:lnTo>
                  <a:pt x="1239352" y="7254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Object 40"/>
          <p:cNvGraphicFramePr>
            <a:graphicFrameLocks noChangeAspect="1"/>
          </p:cNvGraphicFramePr>
          <p:nvPr>
            <p:extLst/>
          </p:nvPr>
        </p:nvGraphicFramePr>
        <p:xfrm>
          <a:off x="3531991" y="2898069"/>
          <a:ext cx="635000" cy="279400"/>
        </p:xfrm>
        <a:graphic>
          <a:graphicData uri="http://schemas.openxmlformats.org/presentationml/2006/ole">
            <mc:AlternateContent xmlns:mc="http://schemas.openxmlformats.org/markup-compatibility/2006">
              <mc:Choice xmlns:v="urn:schemas-microsoft-com:vml" Requires="v">
                <p:oleObj spid="_x0000_s30106" name="Equation" r:id="rId15" imgW="545760" imgH="279360" progId="Equation.DSMT4">
                  <p:embed/>
                </p:oleObj>
              </mc:Choice>
              <mc:Fallback>
                <p:oleObj name="Equation" r:id="rId15" imgW="545760" imgH="279360" progId="Equation.DSMT4">
                  <p:embed/>
                  <p:pic>
                    <p:nvPicPr>
                      <p:cNvPr id="41" name="Object 40"/>
                      <p:cNvPicPr/>
                      <p:nvPr/>
                    </p:nvPicPr>
                    <p:blipFill>
                      <a:blip r:embed="rId16"/>
                      <a:stretch>
                        <a:fillRect/>
                      </a:stretch>
                    </p:blipFill>
                    <p:spPr>
                      <a:xfrm>
                        <a:off x="3531991" y="2898069"/>
                        <a:ext cx="635000" cy="279400"/>
                      </a:xfrm>
                      <a:prstGeom prst="rect">
                        <a:avLst/>
                      </a:prstGeom>
                    </p:spPr>
                  </p:pic>
                </p:oleObj>
              </mc:Fallback>
            </mc:AlternateContent>
          </a:graphicData>
        </a:graphic>
      </p:graphicFrame>
      <p:sp>
        <p:nvSpPr>
          <p:cNvPr id="42" name="TextBox 41"/>
          <p:cNvSpPr txBox="1"/>
          <p:nvPr/>
        </p:nvSpPr>
        <p:spPr>
          <a:xfrm>
            <a:off x="755703" y="5758452"/>
            <a:ext cx="1423980" cy="338554"/>
          </a:xfrm>
          <a:prstGeom prst="rect">
            <a:avLst/>
          </a:prstGeom>
          <a:noFill/>
        </p:spPr>
        <p:txBody>
          <a:bodyPr wrap="none" rtlCol="0">
            <a:spAutoFit/>
          </a:bodyPr>
          <a:lstStyle/>
          <a:p>
            <a:r>
              <a:rPr lang="en-AU" sz="1600" dirty="0"/>
              <a:t>moving system</a:t>
            </a:r>
            <a:endParaRPr lang="en-US" sz="1600" dirty="0"/>
          </a:p>
        </p:txBody>
      </p:sp>
      <p:sp>
        <p:nvSpPr>
          <p:cNvPr id="43" name="TextBox 42"/>
          <p:cNvSpPr txBox="1"/>
          <p:nvPr/>
        </p:nvSpPr>
        <p:spPr>
          <a:xfrm>
            <a:off x="3349023" y="5827725"/>
            <a:ext cx="1291251" cy="338554"/>
          </a:xfrm>
          <a:prstGeom prst="rect">
            <a:avLst/>
          </a:prstGeom>
          <a:noFill/>
        </p:spPr>
        <p:txBody>
          <a:bodyPr wrap="none" rtlCol="0">
            <a:spAutoFit/>
          </a:bodyPr>
          <a:lstStyle/>
          <a:p>
            <a:r>
              <a:rPr lang="en-AU" sz="1600" dirty="0"/>
              <a:t>fixed systems</a:t>
            </a:r>
            <a:endParaRPr lang="en-US" sz="1600" dirty="0"/>
          </a:p>
        </p:txBody>
      </p:sp>
      <p:sp>
        <p:nvSpPr>
          <p:cNvPr id="44" name="TextBox 43"/>
          <p:cNvSpPr txBox="1"/>
          <p:nvPr/>
        </p:nvSpPr>
        <p:spPr>
          <a:xfrm>
            <a:off x="627233" y="1972383"/>
            <a:ext cx="641138" cy="338554"/>
          </a:xfrm>
          <a:prstGeom prst="rect">
            <a:avLst/>
          </a:prstGeom>
          <a:noFill/>
        </p:spPr>
        <p:txBody>
          <a:bodyPr wrap="none" rtlCol="0">
            <a:spAutoFit/>
          </a:bodyPr>
          <a:lstStyle/>
          <a:p>
            <a:r>
              <a:rPr lang="en-AU" sz="1600" dirty="0"/>
              <a:t>Steve</a:t>
            </a:r>
            <a:endParaRPr lang="en-US" sz="1600" dirty="0"/>
          </a:p>
        </p:txBody>
      </p:sp>
      <p:sp>
        <p:nvSpPr>
          <p:cNvPr id="45" name="TextBox 44"/>
          <p:cNvSpPr txBox="1"/>
          <p:nvPr/>
        </p:nvSpPr>
        <p:spPr>
          <a:xfrm>
            <a:off x="914401" y="324952"/>
            <a:ext cx="623312" cy="338554"/>
          </a:xfrm>
          <a:prstGeom prst="rect">
            <a:avLst/>
          </a:prstGeom>
          <a:noFill/>
        </p:spPr>
        <p:txBody>
          <a:bodyPr wrap="none" rtlCol="0">
            <a:spAutoFit/>
          </a:bodyPr>
          <a:lstStyle/>
          <a:p>
            <a:r>
              <a:rPr lang="en-AU" sz="1600" dirty="0"/>
              <a:t>Mary</a:t>
            </a:r>
            <a:endParaRPr lang="en-US" sz="1600" dirty="0"/>
          </a:p>
        </p:txBody>
      </p:sp>
      <p:sp>
        <p:nvSpPr>
          <p:cNvPr id="46" name="TextBox 45"/>
          <p:cNvSpPr txBox="1"/>
          <p:nvPr/>
        </p:nvSpPr>
        <p:spPr>
          <a:xfrm>
            <a:off x="2835145" y="3122310"/>
            <a:ext cx="474425" cy="338554"/>
          </a:xfrm>
          <a:prstGeom prst="rect">
            <a:avLst/>
          </a:prstGeom>
          <a:noFill/>
        </p:spPr>
        <p:txBody>
          <a:bodyPr wrap="none" rtlCol="0">
            <a:spAutoFit/>
          </a:bodyPr>
          <a:lstStyle/>
          <a:p>
            <a:r>
              <a:rPr lang="en-AU" sz="1600" dirty="0"/>
              <a:t>Eve</a:t>
            </a:r>
            <a:endParaRPr lang="en-US" sz="1600" dirty="0"/>
          </a:p>
        </p:txBody>
      </p:sp>
    </p:spTree>
    <p:extLst>
      <p:ext uri="{BB962C8B-B14F-4D97-AF65-F5344CB8AC3E}">
        <p14:creationId xmlns:p14="http://schemas.microsoft.com/office/powerpoint/2010/main" val="259336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p:cNvPicPr>
            <a:picLocks noChangeAspect="1"/>
          </p:cNvPicPr>
          <p:nvPr/>
        </p:nvPicPr>
        <p:blipFill>
          <a:blip r:embed="rId3" cstate="print"/>
          <a:stretch>
            <a:fillRect/>
          </a:stretch>
        </p:blipFill>
        <p:spPr>
          <a:xfrm flipH="1">
            <a:off x="998326" y="4045331"/>
            <a:ext cx="303971" cy="725301"/>
          </a:xfrm>
          <a:prstGeom prst="rect">
            <a:avLst/>
          </a:prstGeom>
        </p:spPr>
      </p:pic>
      <p:cxnSp>
        <p:nvCxnSpPr>
          <p:cNvPr id="5" name="Straight Connector 4"/>
          <p:cNvCxnSpPr/>
          <p:nvPr/>
        </p:nvCxnSpPr>
        <p:spPr>
          <a:xfrm>
            <a:off x="906842" y="4156366"/>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217940" y="4452351"/>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82935" y="4874285"/>
            <a:ext cx="330411" cy="307777"/>
          </a:xfrm>
          <a:prstGeom prst="rect">
            <a:avLst/>
          </a:prstGeom>
          <a:noFill/>
        </p:spPr>
        <p:txBody>
          <a:bodyPr wrap="none" rtlCol="0">
            <a:spAutoFit/>
          </a:bodyPr>
          <a:lstStyle/>
          <a:p>
            <a:r>
              <a:rPr lang="en-AU" sz="1400" dirty="0"/>
              <a:t>X</a:t>
            </a:r>
            <a:r>
              <a:rPr lang="en-AU" sz="1400" baseline="-25000" dirty="0"/>
              <a:t>S</a:t>
            </a:r>
            <a:endParaRPr lang="en-US" sz="1400" baseline="-25000" dirty="0"/>
          </a:p>
        </p:txBody>
      </p:sp>
      <p:sp>
        <p:nvSpPr>
          <p:cNvPr id="8" name="TextBox 7"/>
          <p:cNvSpPr txBox="1"/>
          <p:nvPr/>
        </p:nvSpPr>
        <p:spPr>
          <a:xfrm>
            <a:off x="559219" y="4035455"/>
            <a:ext cx="344838" cy="338554"/>
          </a:xfrm>
          <a:prstGeom prst="rect">
            <a:avLst/>
          </a:prstGeom>
          <a:noFill/>
        </p:spPr>
        <p:txBody>
          <a:bodyPr wrap="none" rtlCol="0">
            <a:spAutoFit/>
          </a:bodyPr>
          <a:lstStyle/>
          <a:p>
            <a:r>
              <a:rPr lang="en-AU" sz="1600" dirty="0"/>
              <a:t>Y</a:t>
            </a:r>
            <a:r>
              <a:rPr lang="en-AU" sz="1600" baseline="-25000" dirty="0"/>
              <a:t>S</a:t>
            </a:r>
            <a:endParaRPr lang="en-US" sz="1600" baseline="-25000" dirty="0"/>
          </a:p>
        </p:txBody>
      </p:sp>
      <p:cxnSp>
        <p:nvCxnSpPr>
          <p:cNvPr id="10" name="Straight Connector 9"/>
          <p:cNvCxnSpPr/>
          <p:nvPr/>
        </p:nvCxnSpPr>
        <p:spPr>
          <a:xfrm flipV="1">
            <a:off x="1596655" y="4316655"/>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AD4661A-3A24-470C-9765-E6935C4E5EF4}"/>
              </a:ext>
            </a:extLst>
          </p:cNvPr>
          <p:cNvGrpSpPr/>
          <p:nvPr/>
        </p:nvGrpSpPr>
        <p:grpSpPr>
          <a:xfrm>
            <a:off x="1381873" y="4052172"/>
            <a:ext cx="416699" cy="586900"/>
            <a:chOff x="1381873" y="4052172"/>
            <a:chExt cx="416699" cy="586900"/>
          </a:xfrm>
        </p:grpSpPr>
        <p:pic>
          <p:nvPicPr>
            <p:cNvPr id="9"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873" y="4052172"/>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1580677" y="4407004"/>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4040" y="3385543"/>
            <a:ext cx="1141112" cy="584775"/>
          </a:xfrm>
          <a:prstGeom prst="rect">
            <a:avLst/>
          </a:prstGeom>
          <a:noFill/>
        </p:spPr>
        <p:txBody>
          <a:bodyPr wrap="square" rtlCol="0">
            <a:spAutoFit/>
          </a:bodyPr>
          <a:lstStyle/>
          <a:p>
            <a:pPr algn="ctr"/>
            <a:r>
              <a:rPr lang="en-AU" sz="1600" dirty="0"/>
              <a:t>Steve</a:t>
            </a:r>
          </a:p>
          <a:p>
            <a:pPr algn="ctr"/>
            <a:r>
              <a:rPr lang="en-AU" sz="1600" dirty="0"/>
              <a:t>fixed frame</a:t>
            </a:r>
            <a:endParaRPr lang="en-US" sz="1600" dirty="0"/>
          </a:p>
        </p:txBody>
      </p:sp>
      <p:cxnSp>
        <p:nvCxnSpPr>
          <p:cNvPr id="13" name="Straight Connector 12"/>
          <p:cNvCxnSpPr/>
          <p:nvPr/>
        </p:nvCxnSpPr>
        <p:spPr>
          <a:xfrm>
            <a:off x="983672" y="1195282"/>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1294770" y="1491267"/>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59765" y="1913201"/>
            <a:ext cx="380232" cy="307777"/>
          </a:xfrm>
          <a:prstGeom prst="rect">
            <a:avLst/>
          </a:prstGeom>
          <a:noFill/>
        </p:spPr>
        <p:txBody>
          <a:bodyPr wrap="none" rtlCol="0">
            <a:spAutoFit/>
          </a:bodyPr>
          <a:lstStyle/>
          <a:p>
            <a:r>
              <a:rPr lang="en-AU" sz="1400" dirty="0"/>
              <a:t>X</a:t>
            </a:r>
            <a:r>
              <a:rPr lang="en-AU" sz="1400" baseline="-25000" dirty="0"/>
              <a:t>M</a:t>
            </a:r>
            <a:endParaRPr lang="en-US" sz="1400" baseline="-25000" dirty="0"/>
          </a:p>
        </p:txBody>
      </p:sp>
      <p:sp>
        <p:nvSpPr>
          <p:cNvPr id="16" name="TextBox 15"/>
          <p:cNvSpPr txBox="1"/>
          <p:nvPr/>
        </p:nvSpPr>
        <p:spPr>
          <a:xfrm>
            <a:off x="636049" y="1074371"/>
            <a:ext cx="401072" cy="338554"/>
          </a:xfrm>
          <a:prstGeom prst="rect">
            <a:avLst/>
          </a:prstGeom>
          <a:noFill/>
        </p:spPr>
        <p:txBody>
          <a:bodyPr wrap="none" rtlCol="0">
            <a:spAutoFit/>
          </a:bodyPr>
          <a:lstStyle/>
          <a:p>
            <a:r>
              <a:rPr lang="en-AU" sz="1600" dirty="0"/>
              <a:t>Y</a:t>
            </a:r>
            <a:r>
              <a:rPr lang="en-AU" sz="1600" baseline="-25000" dirty="0"/>
              <a:t>M</a:t>
            </a:r>
            <a:endParaRPr lang="en-US" sz="1600" baseline="-25000" dirty="0"/>
          </a:p>
        </p:txBody>
      </p:sp>
      <p:pic>
        <p:nvPicPr>
          <p:cNvPr id="17"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703" y="1091088"/>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1673485" y="1355571"/>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57507" y="1445920"/>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GIRL.WPG"/>
          <p:cNvPicPr>
            <a:picLocks noChangeAspect="1"/>
          </p:cNvPicPr>
          <p:nvPr/>
        </p:nvPicPr>
        <p:blipFill>
          <a:blip r:embed="rId5" cstate="print"/>
          <a:stretch>
            <a:fillRect/>
          </a:stretch>
        </p:blipFill>
        <p:spPr>
          <a:xfrm>
            <a:off x="1101161" y="933673"/>
            <a:ext cx="319956" cy="831192"/>
          </a:xfrm>
          <a:prstGeom prst="rect">
            <a:avLst/>
          </a:prstGeom>
        </p:spPr>
      </p:pic>
      <p:sp>
        <p:nvSpPr>
          <p:cNvPr id="21" name="TextBox 20"/>
          <p:cNvSpPr txBox="1"/>
          <p:nvPr/>
        </p:nvSpPr>
        <p:spPr>
          <a:xfrm>
            <a:off x="196492" y="294724"/>
            <a:ext cx="1340110" cy="584775"/>
          </a:xfrm>
          <a:prstGeom prst="rect">
            <a:avLst/>
          </a:prstGeom>
          <a:noFill/>
        </p:spPr>
        <p:txBody>
          <a:bodyPr wrap="none" rtlCol="0">
            <a:spAutoFit/>
          </a:bodyPr>
          <a:lstStyle/>
          <a:p>
            <a:pPr algn="ctr"/>
            <a:r>
              <a:rPr lang="en-AU" sz="1600" dirty="0"/>
              <a:t>Mary</a:t>
            </a:r>
          </a:p>
          <a:p>
            <a:pPr algn="ctr"/>
            <a:r>
              <a:rPr lang="en-AU" sz="1600" dirty="0"/>
              <a:t>moving frame</a:t>
            </a:r>
            <a:endParaRPr lang="en-US" sz="1600" dirty="0"/>
          </a:p>
        </p:txBody>
      </p:sp>
      <p:pic>
        <p:nvPicPr>
          <p:cNvPr id="22" name="Picture 4" descr="http://t0.gstatic.com/images?q=tbn:ANd9GcRav3kJBxiSYRsK3vxeoOwoOyArZEI_8hcv4z4onLLwxy-auJh9RQ"/>
          <p:cNvPicPr>
            <a:picLocks noChangeAspect="1" noChangeArrowheads="1"/>
          </p:cNvPicPr>
          <p:nvPr/>
        </p:nvPicPr>
        <p:blipFill>
          <a:blip r:embed="rId6" cstate="print"/>
          <a:srcRect l="6236" r="7685"/>
          <a:stretch>
            <a:fillRect/>
          </a:stretch>
        </p:blipFill>
        <p:spPr bwMode="auto">
          <a:xfrm>
            <a:off x="613698" y="2357791"/>
            <a:ext cx="770094" cy="805177"/>
          </a:xfrm>
          <a:prstGeom prst="rect">
            <a:avLst/>
          </a:prstGeom>
          <a:noFill/>
        </p:spPr>
      </p:pic>
      <p:pic>
        <p:nvPicPr>
          <p:cNvPr id="8198" name="Picture 6" descr="Image result for image su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424" y="2388020"/>
            <a:ext cx="771553" cy="76588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989970" y="3332648"/>
            <a:ext cx="3226850"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169517588"/>
              </p:ext>
            </p:extLst>
          </p:nvPr>
        </p:nvGraphicFramePr>
        <p:xfrm>
          <a:off x="1676400" y="3448050"/>
          <a:ext cx="2184400" cy="279400"/>
        </p:xfrm>
        <a:graphic>
          <a:graphicData uri="http://schemas.openxmlformats.org/presentationml/2006/ole">
            <mc:AlternateContent xmlns:mc="http://schemas.openxmlformats.org/markup-compatibility/2006">
              <mc:Choice xmlns:v="urn:schemas-microsoft-com:vml" Requires="v">
                <p:oleObj spid="_x0000_s8648" name="Equation" r:id="rId8" imgW="2184120" imgH="279360" progId="Equation.DSMT4">
                  <p:embed/>
                </p:oleObj>
              </mc:Choice>
              <mc:Fallback>
                <p:oleObj name="Equation" r:id="rId8" imgW="2184120" imgH="279360" progId="Equation.DSMT4">
                  <p:embed/>
                  <p:pic>
                    <p:nvPicPr>
                      <p:cNvPr id="0" name=""/>
                      <p:cNvPicPr/>
                      <p:nvPr/>
                    </p:nvPicPr>
                    <p:blipFill>
                      <a:blip r:embed="rId9"/>
                      <a:stretch>
                        <a:fillRect/>
                      </a:stretch>
                    </p:blipFill>
                    <p:spPr>
                      <a:xfrm>
                        <a:off x="1676400" y="3448050"/>
                        <a:ext cx="2184400" cy="279400"/>
                      </a:xfrm>
                      <a:prstGeom prst="rect">
                        <a:avLst/>
                      </a:prstGeom>
                    </p:spPr>
                  </p:pic>
                </p:oleObj>
              </mc:Fallback>
            </mc:AlternateContent>
          </a:graphicData>
        </a:graphic>
      </p:graphicFrame>
      <p:pic>
        <p:nvPicPr>
          <p:cNvPr id="8200" name="Picture 8" descr="Image result for image space shi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017725" y="1642329"/>
            <a:ext cx="1259425" cy="68413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a:off x="2297336" y="1330036"/>
            <a:ext cx="74814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2065486590"/>
              </p:ext>
            </p:extLst>
          </p:nvPr>
        </p:nvGraphicFramePr>
        <p:xfrm>
          <a:off x="2317502" y="1479550"/>
          <a:ext cx="901700" cy="241300"/>
        </p:xfrm>
        <a:graphic>
          <a:graphicData uri="http://schemas.openxmlformats.org/presentationml/2006/ole">
            <mc:AlternateContent xmlns:mc="http://schemas.openxmlformats.org/markup-compatibility/2006">
              <mc:Choice xmlns:v="urn:schemas-microsoft-com:vml" Requires="v">
                <p:oleObj spid="_x0000_s8649" name="Equation" r:id="rId11" imgW="901440" imgH="241200" progId="Equation.DSMT4">
                  <p:embed/>
                </p:oleObj>
              </mc:Choice>
              <mc:Fallback>
                <p:oleObj name="Equation" r:id="rId11" imgW="901440" imgH="241200" progId="Equation.DSMT4">
                  <p:embed/>
                  <p:pic>
                    <p:nvPicPr>
                      <p:cNvPr id="0" name=""/>
                      <p:cNvPicPr/>
                      <p:nvPr/>
                    </p:nvPicPr>
                    <p:blipFill>
                      <a:blip r:embed="rId12"/>
                      <a:stretch>
                        <a:fillRect/>
                      </a:stretch>
                    </p:blipFill>
                    <p:spPr>
                      <a:xfrm>
                        <a:off x="2317502" y="1479550"/>
                        <a:ext cx="901700" cy="2413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012089625"/>
              </p:ext>
            </p:extLst>
          </p:nvPr>
        </p:nvGraphicFramePr>
        <p:xfrm>
          <a:off x="1974759" y="833267"/>
          <a:ext cx="635000" cy="279400"/>
        </p:xfrm>
        <a:graphic>
          <a:graphicData uri="http://schemas.openxmlformats.org/presentationml/2006/ole">
            <mc:AlternateContent xmlns:mc="http://schemas.openxmlformats.org/markup-compatibility/2006">
              <mc:Choice xmlns:v="urn:schemas-microsoft-com:vml" Requires="v">
                <p:oleObj spid="_x0000_s8650" name="Equation" r:id="rId13" imgW="634680" imgH="279360" progId="Equation.DSMT4">
                  <p:embed/>
                </p:oleObj>
              </mc:Choice>
              <mc:Fallback>
                <p:oleObj name="Equation" r:id="rId13" imgW="634680" imgH="279360" progId="Equation.DSMT4">
                  <p:embed/>
                  <p:pic>
                    <p:nvPicPr>
                      <p:cNvPr id="0" name=""/>
                      <p:cNvPicPr/>
                      <p:nvPr/>
                    </p:nvPicPr>
                    <p:blipFill>
                      <a:blip r:embed="rId14"/>
                      <a:stretch>
                        <a:fillRect/>
                      </a:stretch>
                    </p:blipFill>
                    <p:spPr>
                      <a:xfrm>
                        <a:off x="1974759" y="833267"/>
                        <a:ext cx="635000" cy="2794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725704908"/>
              </p:ext>
            </p:extLst>
          </p:nvPr>
        </p:nvGraphicFramePr>
        <p:xfrm>
          <a:off x="2052638" y="4238625"/>
          <a:ext cx="558800" cy="241300"/>
        </p:xfrm>
        <a:graphic>
          <a:graphicData uri="http://schemas.openxmlformats.org/presentationml/2006/ole">
            <mc:AlternateContent xmlns:mc="http://schemas.openxmlformats.org/markup-compatibility/2006">
              <mc:Choice xmlns:v="urn:schemas-microsoft-com:vml" Requires="v">
                <p:oleObj spid="_x0000_s8651" name="Equation" r:id="rId15" imgW="558720" imgH="241200" progId="Equation.DSMT4">
                  <p:embed/>
                </p:oleObj>
              </mc:Choice>
              <mc:Fallback>
                <p:oleObj name="Equation" r:id="rId15" imgW="558720" imgH="241200" progId="Equation.DSMT4">
                  <p:embed/>
                  <p:pic>
                    <p:nvPicPr>
                      <p:cNvPr id="31" name="Object 30"/>
                      <p:cNvPicPr/>
                      <p:nvPr/>
                    </p:nvPicPr>
                    <p:blipFill>
                      <a:blip r:embed="rId16"/>
                      <a:stretch>
                        <a:fillRect/>
                      </a:stretch>
                    </p:blipFill>
                    <p:spPr>
                      <a:xfrm>
                        <a:off x="2052638" y="4238625"/>
                        <a:ext cx="558800" cy="241300"/>
                      </a:xfrm>
                      <a:prstGeom prst="rect">
                        <a:avLst/>
                      </a:prstGeom>
                    </p:spPr>
                  </p:pic>
                </p:oleObj>
              </mc:Fallback>
            </mc:AlternateContent>
          </a:graphicData>
        </a:graphic>
      </p:graphicFrame>
      <p:sp>
        <p:nvSpPr>
          <p:cNvPr id="32" name="TextBox 31"/>
          <p:cNvSpPr txBox="1"/>
          <p:nvPr/>
        </p:nvSpPr>
        <p:spPr>
          <a:xfrm>
            <a:off x="1307366" y="2871670"/>
            <a:ext cx="628505" cy="338554"/>
          </a:xfrm>
          <a:prstGeom prst="rect">
            <a:avLst/>
          </a:prstGeom>
          <a:noFill/>
        </p:spPr>
        <p:txBody>
          <a:bodyPr wrap="none" rtlCol="0">
            <a:spAutoFit/>
          </a:bodyPr>
          <a:lstStyle/>
          <a:p>
            <a:r>
              <a:rPr lang="en-AU" sz="1600" dirty="0"/>
              <a:t>Earth</a:t>
            </a:r>
            <a:endParaRPr lang="en-US" sz="1600" dirty="0"/>
          </a:p>
        </p:txBody>
      </p:sp>
      <p:sp>
        <p:nvSpPr>
          <p:cNvPr id="36" name="TextBox 35"/>
          <p:cNvSpPr txBox="1"/>
          <p:nvPr/>
        </p:nvSpPr>
        <p:spPr>
          <a:xfrm>
            <a:off x="3273452" y="2865373"/>
            <a:ext cx="584263" cy="338554"/>
          </a:xfrm>
          <a:prstGeom prst="rect">
            <a:avLst/>
          </a:prstGeom>
          <a:noFill/>
        </p:spPr>
        <p:txBody>
          <a:bodyPr wrap="none" rtlCol="0">
            <a:spAutoFit/>
          </a:bodyPr>
          <a:lstStyle/>
          <a:p>
            <a:r>
              <a:rPr lang="en-AU" sz="1600" dirty="0"/>
              <a:t>Vega</a:t>
            </a:r>
            <a:endParaRPr lang="en-US" sz="1600" dirty="0"/>
          </a:p>
        </p:txBody>
      </p:sp>
      <p:grpSp>
        <p:nvGrpSpPr>
          <p:cNvPr id="33" name="Group 32">
            <a:extLst>
              <a:ext uri="{FF2B5EF4-FFF2-40B4-BE49-F238E27FC236}">
                <a16:creationId xmlns:a16="http://schemas.microsoft.com/office/drawing/2014/main" id="{02B02DAE-12B0-4461-9689-29D9BD9D483E}"/>
              </a:ext>
            </a:extLst>
          </p:cNvPr>
          <p:cNvGrpSpPr/>
          <p:nvPr/>
        </p:nvGrpSpPr>
        <p:grpSpPr>
          <a:xfrm>
            <a:off x="3801380" y="3977861"/>
            <a:ext cx="416699" cy="586900"/>
            <a:chOff x="1381873" y="4052172"/>
            <a:chExt cx="416699" cy="586900"/>
          </a:xfrm>
        </p:grpSpPr>
        <p:pic>
          <p:nvPicPr>
            <p:cNvPr id="35" name="Picture 2" descr="Image result for clip art clock">
              <a:extLst>
                <a:ext uri="{FF2B5EF4-FFF2-40B4-BE49-F238E27FC236}">
                  <a16:creationId xmlns:a16="http://schemas.microsoft.com/office/drawing/2014/main" id="{C7FA4EEB-C89C-4BB4-9FB7-E7E3977FD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873" y="4052172"/>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AFF3DA5B-1E1C-4597-BAB5-2A3196BC7CCF}"/>
                </a:ext>
              </a:extLst>
            </p:cNvPr>
            <p:cNvCxnSpPr/>
            <p:nvPr/>
          </p:nvCxnSpPr>
          <p:spPr>
            <a:xfrm>
              <a:off x="1580677" y="4407004"/>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247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mages special relativity"/>
          <p:cNvPicPr>
            <a:picLocks noChangeAspect="1" noChangeArrowheads="1"/>
          </p:cNvPicPr>
          <p:nvPr/>
        </p:nvPicPr>
        <p:blipFill rotWithShape="1">
          <a:blip r:embed="rId2">
            <a:extLst>
              <a:ext uri="{28A0092B-C50C-407E-A947-70E740481C1C}">
                <a14:useLocalDpi xmlns:a14="http://schemas.microsoft.com/office/drawing/2010/main" val="0"/>
              </a:ext>
            </a:extLst>
          </a:blip>
          <a:srcRect l="4478" t="20760" r="37872" b="5745"/>
          <a:stretch/>
        </p:blipFill>
        <p:spPr bwMode="auto">
          <a:xfrm>
            <a:off x="658306" y="1685436"/>
            <a:ext cx="3823010" cy="365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90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861" r="50326" b="59123"/>
          <a:stretch/>
        </p:blipFill>
        <p:spPr>
          <a:xfrm>
            <a:off x="0" y="997528"/>
            <a:ext cx="5421774" cy="2183980"/>
          </a:xfrm>
          <a:prstGeom prst="rect">
            <a:avLst/>
          </a:prstGeom>
        </p:spPr>
      </p:pic>
      <p:sp>
        <p:nvSpPr>
          <p:cNvPr id="5" name="TextBox 4"/>
          <p:cNvSpPr txBox="1"/>
          <p:nvPr/>
        </p:nvSpPr>
        <p:spPr>
          <a:xfrm>
            <a:off x="75570" y="3113495"/>
            <a:ext cx="753668" cy="307777"/>
          </a:xfrm>
          <a:prstGeom prst="rect">
            <a:avLst/>
          </a:prstGeom>
          <a:noFill/>
        </p:spPr>
        <p:txBody>
          <a:bodyPr wrap="none" rtlCol="0">
            <a:spAutoFit/>
          </a:bodyPr>
          <a:lstStyle/>
          <a:p>
            <a:r>
              <a:rPr lang="en-AU" sz="1400" dirty="0"/>
              <a:t>latitude</a:t>
            </a:r>
            <a:endParaRPr lang="en-US" sz="1400" dirty="0"/>
          </a:p>
        </p:txBody>
      </p:sp>
      <p:sp>
        <p:nvSpPr>
          <p:cNvPr id="6" name="TextBox 5"/>
          <p:cNvSpPr txBox="1"/>
          <p:nvPr/>
        </p:nvSpPr>
        <p:spPr>
          <a:xfrm>
            <a:off x="3008955" y="3160096"/>
            <a:ext cx="881973" cy="307777"/>
          </a:xfrm>
          <a:prstGeom prst="rect">
            <a:avLst/>
          </a:prstGeom>
          <a:noFill/>
        </p:spPr>
        <p:txBody>
          <a:bodyPr wrap="none" rtlCol="0">
            <a:spAutoFit/>
          </a:bodyPr>
          <a:lstStyle/>
          <a:p>
            <a:r>
              <a:rPr lang="en-AU" sz="1400" dirty="0"/>
              <a:t>longitude</a:t>
            </a:r>
            <a:endParaRPr lang="en-US" sz="1400" dirty="0"/>
          </a:p>
        </p:txBody>
      </p:sp>
    </p:spTree>
    <p:extLst>
      <p:ext uri="{BB962C8B-B14F-4D97-AF65-F5344CB8AC3E}">
        <p14:creationId xmlns:p14="http://schemas.microsoft.com/office/powerpoint/2010/main" val="333685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ilroad_track : Red toy tram rides on rails  vector illustration ; "/>
          <p:cNvPicPr>
            <a:picLocks noChangeAspect="1" noChangeArrowheads="1"/>
          </p:cNvPicPr>
          <p:nvPr/>
        </p:nvPicPr>
        <p:blipFill>
          <a:blip r:embed="rId3" cstate="print"/>
          <a:srcRect/>
          <a:stretch>
            <a:fillRect/>
          </a:stretch>
        </p:blipFill>
        <p:spPr bwMode="auto">
          <a:xfrm>
            <a:off x="3010003" y="641633"/>
            <a:ext cx="1787911" cy="1194724"/>
          </a:xfrm>
          <a:prstGeom prst="rect">
            <a:avLst/>
          </a:prstGeom>
          <a:noFill/>
        </p:spPr>
      </p:pic>
      <p:pic>
        <p:nvPicPr>
          <p:cNvPr id="5" name="Picture 4" descr="SITTIN-2.WPG"/>
          <p:cNvPicPr>
            <a:picLocks noChangeAspect="1"/>
          </p:cNvPicPr>
          <p:nvPr/>
        </p:nvPicPr>
        <p:blipFill>
          <a:blip r:embed="rId4" cstate="print"/>
          <a:stretch>
            <a:fillRect/>
          </a:stretch>
        </p:blipFill>
        <p:spPr>
          <a:xfrm>
            <a:off x="2412288" y="1192739"/>
            <a:ext cx="405172" cy="569860"/>
          </a:xfrm>
          <a:prstGeom prst="rect">
            <a:avLst/>
          </a:prstGeom>
        </p:spPr>
      </p:pic>
      <p:pic>
        <p:nvPicPr>
          <p:cNvPr id="6" name="Picture 5" descr="SITTIN-2.WPG"/>
          <p:cNvPicPr>
            <a:picLocks noChangeAspect="1"/>
          </p:cNvPicPr>
          <p:nvPr/>
        </p:nvPicPr>
        <p:blipFill>
          <a:blip r:embed="rId4" cstate="print"/>
          <a:stretch>
            <a:fillRect/>
          </a:stretch>
        </p:blipFill>
        <p:spPr>
          <a:xfrm>
            <a:off x="1367662" y="2708734"/>
            <a:ext cx="396774" cy="558049"/>
          </a:xfrm>
          <a:prstGeom prst="rect">
            <a:avLst/>
          </a:prstGeom>
        </p:spPr>
      </p:pic>
      <p:pic>
        <p:nvPicPr>
          <p:cNvPr id="7" name="Picture 6" descr="Railroad_track : Red toy tram rides on rails  vector illustration ; "/>
          <p:cNvPicPr>
            <a:picLocks noChangeAspect="1" noChangeArrowheads="1"/>
          </p:cNvPicPr>
          <p:nvPr/>
        </p:nvPicPr>
        <p:blipFill>
          <a:blip r:embed="rId3" cstate="print"/>
          <a:srcRect/>
          <a:stretch>
            <a:fillRect/>
          </a:stretch>
        </p:blipFill>
        <p:spPr bwMode="auto">
          <a:xfrm>
            <a:off x="3269840" y="2614731"/>
            <a:ext cx="469031" cy="901039"/>
          </a:xfrm>
          <a:prstGeom prst="rect">
            <a:avLst/>
          </a:prstGeom>
          <a:noFill/>
        </p:spPr>
      </p:pic>
      <p:cxnSp>
        <p:nvCxnSpPr>
          <p:cNvPr id="8" name="Straight Arrow Connector 7"/>
          <p:cNvCxnSpPr/>
          <p:nvPr/>
        </p:nvCxnSpPr>
        <p:spPr>
          <a:xfrm>
            <a:off x="3686003" y="3182609"/>
            <a:ext cx="576159" cy="24072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6078" y="750328"/>
            <a:ext cx="2384820" cy="338554"/>
          </a:xfrm>
          <a:prstGeom prst="rect">
            <a:avLst/>
          </a:prstGeom>
          <a:noFill/>
        </p:spPr>
        <p:txBody>
          <a:bodyPr wrap="none" rtlCol="0">
            <a:spAutoFit/>
          </a:bodyPr>
          <a:lstStyle/>
          <a:p>
            <a:r>
              <a:rPr lang="en-AU" sz="1600" dirty="0"/>
              <a:t>train at rest w.r.t. observer</a:t>
            </a:r>
          </a:p>
        </p:txBody>
      </p:sp>
      <p:sp>
        <p:nvSpPr>
          <p:cNvPr id="11" name="TextBox 10"/>
          <p:cNvSpPr txBox="1"/>
          <p:nvPr/>
        </p:nvSpPr>
        <p:spPr>
          <a:xfrm>
            <a:off x="465637" y="2130237"/>
            <a:ext cx="2659446" cy="338554"/>
          </a:xfrm>
          <a:prstGeom prst="rect">
            <a:avLst/>
          </a:prstGeom>
          <a:noFill/>
        </p:spPr>
        <p:txBody>
          <a:bodyPr wrap="none" rtlCol="0">
            <a:spAutoFit/>
          </a:bodyPr>
          <a:lstStyle/>
          <a:p>
            <a:r>
              <a:rPr lang="en-AU" sz="1600" dirty="0"/>
              <a:t>train in motion w.r.t. observer</a:t>
            </a:r>
          </a:p>
        </p:txBody>
      </p:sp>
      <p:sp>
        <p:nvSpPr>
          <p:cNvPr id="12" name="TextBox 11"/>
          <p:cNvSpPr txBox="1"/>
          <p:nvPr/>
        </p:nvSpPr>
        <p:spPr>
          <a:xfrm>
            <a:off x="642347" y="3721913"/>
            <a:ext cx="4224376" cy="584775"/>
          </a:xfrm>
          <a:prstGeom prst="rect">
            <a:avLst/>
          </a:prstGeom>
          <a:noFill/>
        </p:spPr>
        <p:txBody>
          <a:bodyPr wrap="square" rtlCol="0">
            <a:spAutoFit/>
          </a:bodyPr>
          <a:lstStyle/>
          <a:p>
            <a:r>
              <a:rPr lang="en-AU" sz="1600" dirty="0"/>
              <a:t>train is </a:t>
            </a:r>
            <a:r>
              <a:rPr lang="en-AU" sz="1600" b="1" dirty="0">
                <a:solidFill>
                  <a:srgbClr val="00B050"/>
                </a:solidFill>
              </a:rPr>
              <a:t>shorter in direction in motion </a:t>
            </a:r>
            <a:r>
              <a:rPr lang="en-AU" sz="1600" dirty="0"/>
              <a:t>but just as high and wide as it was at rest </a:t>
            </a:r>
          </a:p>
        </p:txBody>
      </p:sp>
      <p:graphicFrame>
        <p:nvGraphicFramePr>
          <p:cNvPr id="13" name="Object 12"/>
          <p:cNvGraphicFramePr>
            <a:graphicFrameLocks noChangeAspect="1"/>
          </p:cNvGraphicFramePr>
          <p:nvPr>
            <p:extLst>
              <p:ext uri="{D42A27DB-BD31-4B8C-83A1-F6EECF244321}">
                <p14:modId xmlns:p14="http://schemas.microsoft.com/office/powerpoint/2010/main" val="833170072"/>
              </p:ext>
            </p:extLst>
          </p:nvPr>
        </p:nvGraphicFramePr>
        <p:xfrm>
          <a:off x="4029744" y="3079226"/>
          <a:ext cx="152400" cy="215900"/>
        </p:xfrm>
        <a:graphic>
          <a:graphicData uri="http://schemas.openxmlformats.org/presentationml/2006/ole">
            <mc:AlternateContent xmlns:mc="http://schemas.openxmlformats.org/markup-compatibility/2006">
              <mc:Choice xmlns:v="urn:schemas-microsoft-com:vml" Requires="v">
                <p:oleObj spid="_x0000_s9322" name="Equation" r:id="rId5" imgW="152280" imgH="215640" progId="Equation.DSMT4">
                  <p:embed/>
                </p:oleObj>
              </mc:Choice>
              <mc:Fallback>
                <p:oleObj name="Equation" r:id="rId5" imgW="152280" imgH="215640" progId="Equation.DSMT4">
                  <p:embed/>
                  <p:pic>
                    <p:nvPicPr>
                      <p:cNvPr id="0" name=""/>
                      <p:cNvPicPr/>
                      <p:nvPr/>
                    </p:nvPicPr>
                    <p:blipFill>
                      <a:blip r:embed="rId6"/>
                      <a:stretch>
                        <a:fillRect/>
                      </a:stretch>
                    </p:blipFill>
                    <p:spPr>
                      <a:xfrm>
                        <a:off x="4029744" y="3079226"/>
                        <a:ext cx="152400" cy="215900"/>
                      </a:xfrm>
                      <a:prstGeom prst="rect">
                        <a:avLst/>
                      </a:prstGeom>
                    </p:spPr>
                  </p:pic>
                </p:oleObj>
              </mc:Fallback>
            </mc:AlternateContent>
          </a:graphicData>
        </a:graphic>
      </p:graphicFrame>
    </p:spTree>
    <p:extLst>
      <p:ext uri="{BB962C8B-B14F-4D97-AF65-F5344CB8AC3E}">
        <p14:creationId xmlns:p14="http://schemas.microsoft.com/office/powerpoint/2010/main" val="2333605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0.gstatic.com/images?q=tbn:ANd9GcRav3kJBxiSYRsK3vxeoOwoOyArZEI_8hcv4z4onLLwxy-auJh9RQ"/>
          <p:cNvPicPr>
            <a:picLocks noChangeAspect="1" noChangeArrowheads="1"/>
          </p:cNvPicPr>
          <p:nvPr/>
        </p:nvPicPr>
        <p:blipFill>
          <a:blip r:embed="rId3" cstate="print"/>
          <a:srcRect l="6236" r="7685"/>
          <a:stretch>
            <a:fillRect/>
          </a:stretch>
        </p:blipFill>
        <p:spPr bwMode="auto">
          <a:xfrm>
            <a:off x="613168" y="994528"/>
            <a:ext cx="524715" cy="540000"/>
          </a:xfrm>
          <a:prstGeom prst="rect">
            <a:avLst/>
          </a:prstGeom>
          <a:gradFill>
            <a:gsLst>
              <a:gs pos="0">
                <a:schemeClr val="accent1">
                  <a:tint val="66000"/>
                  <a:satMod val="160000"/>
                </a:schemeClr>
              </a:gs>
              <a:gs pos="87000">
                <a:schemeClr val="accent1">
                  <a:tint val="44500"/>
                  <a:satMod val="160000"/>
                </a:schemeClr>
              </a:gs>
              <a:gs pos="100000">
                <a:schemeClr val="accent1">
                  <a:tint val="23500"/>
                  <a:satMod val="160000"/>
                </a:schemeClr>
              </a:gs>
            </a:gsLst>
            <a:lin ang="5400000" scaled="0"/>
          </a:gradFill>
        </p:spPr>
      </p:pic>
      <p:sp>
        <p:nvSpPr>
          <p:cNvPr id="5" name="Oval 4"/>
          <p:cNvSpPr>
            <a:spLocks noChangeAspect="1"/>
          </p:cNvSpPr>
          <p:nvPr/>
        </p:nvSpPr>
        <p:spPr>
          <a:xfrm>
            <a:off x="4217109" y="994632"/>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pic>
        <p:nvPicPr>
          <p:cNvPr id="12" name="Picture 11" descr="FIGHTR-1.WPG"/>
          <p:cNvPicPr>
            <a:picLocks noChangeAspect="1"/>
          </p:cNvPicPr>
          <p:nvPr/>
        </p:nvPicPr>
        <p:blipFill>
          <a:blip r:embed="rId4" cstate="print"/>
          <a:stretch>
            <a:fillRect/>
          </a:stretch>
        </p:blipFill>
        <p:spPr>
          <a:xfrm flipH="1">
            <a:off x="1450186" y="1156223"/>
            <a:ext cx="1308122" cy="453422"/>
          </a:xfrm>
          <a:prstGeom prst="rect">
            <a:avLst/>
          </a:prstGeom>
        </p:spPr>
      </p:pic>
      <p:cxnSp>
        <p:nvCxnSpPr>
          <p:cNvPr id="13" name="Straight Arrow Connector 12"/>
          <p:cNvCxnSpPr/>
          <p:nvPr/>
        </p:nvCxnSpPr>
        <p:spPr>
          <a:xfrm>
            <a:off x="2730225" y="1450769"/>
            <a:ext cx="594866" cy="17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37331" y="838828"/>
            <a:ext cx="3659099"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Picture 27" descr="BOY.WPG"/>
          <p:cNvPicPr>
            <a:picLocks noChangeAspect="1"/>
          </p:cNvPicPr>
          <p:nvPr/>
        </p:nvPicPr>
        <p:blipFill>
          <a:blip r:embed="rId5" cstate="print"/>
          <a:stretch>
            <a:fillRect/>
          </a:stretch>
        </p:blipFill>
        <p:spPr>
          <a:xfrm flipH="1">
            <a:off x="408880" y="2579268"/>
            <a:ext cx="303971" cy="725301"/>
          </a:xfrm>
          <a:prstGeom prst="rect">
            <a:avLst/>
          </a:prstGeom>
        </p:spPr>
      </p:pic>
      <p:graphicFrame>
        <p:nvGraphicFramePr>
          <p:cNvPr id="30" name="Object 29"/>
          <p:cNvGraphicFramePr>
            <a:graphicFrameLocks noChangeAspect="1"/>
          </p:cNvGraphicFramePr>
          <p:nvPr>
            <p:extLst>
              <p:ext uri="{D42A27DB-BD31-4B8C-83A1-F6EECF244321}">
                <p14:modId xmlns:p14="http://schemas.microsoft.com/office/powerpoint/2010/main" val="217169454"/>
              </p:ext>
            </p:extLst>
          </p:nvPr>
        </p:nvGraphicFramePr>
        <p:xfrm>
          <a:off x="2456362" y="704796"/>
          <a:ext cx="215900" cy="279400"/>
        </p:xfrm>
        <a:graphic>
          <a:graphicData uri="http://schemas.openxmlformats.org/presentationml/2006/ole">
            <mc:AlternateContent xmlns:mc="http://schemas.openxmlformats.org/markup-compatibility/2006">
              <mc:Choice xmlns:v="urn:schemas-microsoft-com:vml" Requires="v">
                <p:oleObj spid="_x0000_s11090" name="Equation" r:id="rId6" imgW="215640" imgH="279360" progId="Equation.DSMT4">
                  <p:embed/>
                </p:oleObj>
              </mc:Choice>
              <mc:Fallback>
                <p:oleObj name="Equation" r:id="rId6" imgW="215640" imgH="279360" progId="Equation.DSMT4">
                  <p:embed/>
                  <p:pic>
                    <p:nvPicPr>
                      <p:cNvPr id="0" name=""/>
                      <p:cNvPicPr/>
                      <p:nvPr/>
                    </p:nvPicPr>
                    <p:blipFill>
                      <a:blip r:embed="rId7"/>
                      <a:stretch>
                        <a:fillRect/>
                      </a:stretch>
                    </p:blipFill>
                    <p:spPr>
                      <a:xfrm>
                        <a:off x="2456362" y="704796"/>
                        <a:ext cx="215900" cy="279400"/>
                      </a:xfrm>
                      <a:prstGeom prst="rect">
                        <a:avLst/>
                      </a:prstGeom>
                      <a:solidFill>
                        <a:schemeClr val="bg1"/>
                      </a:solidFill>
                      <a:ln>
                        <a:noFill/>
                      </a:ln>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583243090"/>
              </p:ext>
            </p:extLst>
          </p:nvPr>
        </p:nvGraphicFramePr>
        <p:xfrm>
          <a:off x="2896191" y="1212640"/>
          <a:ext cx="152400" cy="215900"/>
        </p:xfrm>
        <a:graphic>
          <a:graphicData uri="http://schemas.openxmlformats.org/presentationml/2006/ole">
            <mc:AlternateContent xmlns:mc="http://schemas.openxmlformats.org/markup-compatibility/2006">
              <mc:Choice xmlns:v="urn:schemas-microsoft-com:vml" Requires="v">
                <p:oleObj spid="_x0000_s11091" name="Equation" r:id="rId8" imgW="152280" imgH="215640" progId="Equation.DSMT4">
                  <p:embed/>
                </p:oleObj>
              </mc:Choice>
              <mc:Fallback>
                <p:oleObj name="Equation" r:id="rId8" imgW="152280" imgH="215640" progId="Equation.DSMT4">
                  <p:embed/>
                  <p:pic>
                    <p:nvPicPr>
                      <p:cNvPr id="13" name="Object 12"/>
                      <p:cNvPicPr/>
                      <p:nvPr/>
                    </p:nvPicPr>
                    <p:blipFill>
                      <a:blip r:embed="rId9"/>
                      <a:stretch>
                        <a:fillRect/>
                      </a:stretch>
                    </p:blipFill>
                    <p:spPr>
                      <a:xfrm>
                        <a:off x="2896191" y="1212640"/>
                        <a:ext cx="152400" cy="2159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302712736"/>
              </p:ext>
            </p:extLst>
          </p:nvPr>
        </p:nvGraphicFramePr>
        <p:xfrm>
          <a:off x="1898087" y="1891760"/>
          <a:ext cx="1498600" cy="279400"/>
        </p:xfrm>
        <a:graphic>
          <a:graphicData uri="http://schemas.openxmlformats.org/presentationml/2006/ole">
            <mc:AlternateContent xmlns:mc="http://schemas.openxmlformats.org/markup-compatibility/2006">
              <mc:Choice xmlns:v="urn:schemas-microsoft-com:vml" Requires="v">
                <p:oleObj spid="_x0000_s11092" name="Equation" r:id="rId10" imgW="1498320" imgH="279360" progId="Equation.DSMT4">
                  <p:embed/>
                </p:oleObj>
              </mc:Choice>
              <mc:Fallback>
                <p:oleObj name="Equation" r:id="rId10" imgW="1498320" imgH="279360" progId="Equation.DSMT4">
                  <p:embed/>
                  <p:pic>
                    <p:nvPicPr>
                      <p:cNvPr id="0" name=""/>
                      <p:cNvPicPr/>
                      <p:nvPr/>
                    </p:nvPicPr>
                    <p:blipFill>
                      <a:blip r:embed="rId11"/>
                      <a:stretch>
                        <a:fillRect/>
                      </a:stretch>
                    </p:blipFill>
                    <p:spPr>
                      <a:xfrm>
                        <a:off x="1898087" y="1891760"/>
                        <a:ext cx="1498600" cy="279400"/>
                      </a:xfrm>
                      <a:prstGeom prst="rect">
                        <a:avLst/>
                      </a:prstGeom>
                    </p:spPr>
                  </p:pic>
                </p:oleObj>
              </mc:Fallback>
            </mc:AlternateContent>
          </a:graphicData>
        </a:graphic>
      </p:graphicFrame>
      <p:cxnSp>
        <p:nvCxnSpPr>
          <p:cNvPr id="37" name="Straight Connector 36"/>
          <p:cNvCxnSpPr/>
          <p:nvPr/>
        </p:nvCxnSpPr>
        <p:spPr>
          <a:xfrm>
            <a:off x="75571" y="3377985"/>
            <a:ext cx="5025421" cy="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http://t0.gstatic.com/images?q=tbn:ANd9GcRav3kJBxiSYRsK3vxeoOwoOyArZEI_8hcv4z4onLLwxy-auJh9RQ"/>
          <p:cNvPicPr>
            <a:picLocks noChangeAspect="1" noChangeArrowheads="1"/>
          </p:cNvPicPr>
          <p:nvPr/>
        </p:nvPicPr>
        <p:blipFill>
          <a:blip r:embed="rId3" cstate="print"/>
          <a:srcRect l="6236" r="7685"/>
          <a:stretch>
            <a:fillRect/>
          </a:stretch>
        </p:blipFill>
        <p:spPr bwMode="auto">
          <a:xfrm>
            <a:off x="1014951" y="4026143"/>
            <a:ext cx="524715" cy="540000"/>
          </a:xfrm>
          <a:prstGeom prst="rect">
            <a:avLst/>
          </a:prstGeom>
          <a:gradFill>
            <a:gsLst>
              <a:gs pos="0">
                <a:schemeClr val="accent1">
                  <a:tint val="66000"/>
                  <a:satMod val="160000"/>
                </a:schemeClr>
              </a:gs>
              <a:gs pos="87000">
                <a:schemeClr val="accent1">
                  <a:tint val="44500"/>
                  <a:satMod val="160000"/>
                </a:schemeClr>
              </a:gs>
              <a:gs pos="100000">
                <a:schemeClr val="accent1">
                  <a:tint val="23500"/>
                  <a:satMod val="160000"/>
                </a:schemeClr>
              </a:gs>
            </a:gsLst>
            <a:lin ang="5400000" scaled="0"/>
          </a:gradFill>
        </p:spPr>
      </p:pic>
      <p:sp>
        <p:nvSpPr>
          <p:cNvPr id="39" name="Oval 38"/>
          <p:cNvSpPr>
            <a:spLocks noChangeAspect="1"/>
          </p:cNvSpPr>
          <p:nvPr/>
        </p:nvSpPr>
        <p:spPr>
          <a:xfrm>
            <a:off x="4021886" y="4018691"/>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pic>
        <p:nvPicPr>
          <p:cNvPr id="40" name="Picture 39" descr="FIGHTR-1.WPG"/>
          <p:cNvPicPr>
            <a:picLocks noChangeAspect="1"/>
          </p:cNvPicPr>
          <p:nvPr/>
        </p:nvPicPr>
        <p:blipFill>
          <a:blip r:embed="rId4" cstate="print"/>
          <a:stretch>
            <a:fillRect/>
          </a:stretch>
        </p:blipFill>
        <p:spPr>
          <a:xfrm flipH="1">
            <a:off x="1927147" y="4125786"/>
            <a:ext cx="1134702" cy="393311"/>
          </a:xfrm>
          <a:prstGeom prst="rect">
            <a:avLst/>
          </a:prstGeom>
        </p:spPr>
      </p:pic>
      <p:cxnSp>
        <p:nvCxnSpPr>
          <p:cNvPr id="41" name="Straight Arrow Connector 40"/>
          <p:cNvCxnSpPr/>
          <p:nvPr/>
        </p:nvCxnSpPr>
        <p:spPr>
          <a:xfrm flipH="1">
            <a:off x="3434288" y="4316129"/>
            <a:ext cx="594866" cy="17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84694" y="3876751"/>
            <a:ext cx="3015253"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7" name="Object 56"/>
          <p:cNvGraphicFramePr>
            <a:graphicFrameLocks noChangeAspect="1"/>
          </p:cNvGraphicFramePr>
          <p:nvPr>
            <p:extLst>
              <p:ext uri="{D42A27DB-BD31-4B8C-83A1-F6EECF244321}">
                <p14:modId xmlns:p14="http://schemas.microsoft.com/office/powerpoint/2010/main" val="4177490307"/>
              </p:ext>
            </p:extLst>
          </p:nvPr>
        </p:nvGraphicFramePr>
        <p:xfrm>
          <a:off x="3653153" y="4350054"/>
          <a:ext cx="152400" cy="215900"/>
        </p:xfrm>
        <a:graphic>
          <a:graphicData uri="http://schemas.openxmlformats.org/presentationml/2006/ole">
            <mc:AlternateContent xmlns:mc="http://schemas.openxmlformats.org/markup-compatibility/2006">
              <mc:Choice xmlns:v="urn:schemas-microsoft-com:vml" Requires="v">
                <p:oleObj spid="_x0000_s11093" name="Equation" r:id="rId12" imgW="152280" imgH="215640" progId="Equation.DSMT4">
                  <p:embed/>
                </p:oleObj>
              </mc:Choice>
              <mc:Fallback>
                <p:oleObj name="Equation" r:id="rId12" imgW="152280" imgH="215640" progId="Equation.DSMT4">
                  <p:embed/>
                  <p:pic>
                    <p:nvPicPr>
                      <p:cNvPr id="32" name="Object 31"/>
                      <p:cNvPicPr/>
                      <p:nvPr/>
                    </p:nvPicPr>
                    <p:blipFill>
                      <a:blip r:embed="rId9"/>
                      <a:stretch>
                        <a:fillRect/>
                      </a:stretch>
                    </p:blipFill>
                    <p:spPr>
                      <a:xfrm>
                        <a:off x="3653153" y="4350054"/>
                        <a:ext cx="152400" cy="215900"/>
                      </a:xfrm>
                      <a:prstGeom prst="rect">
                        <a:avLst/>
                      </a:prstGeom>
                    </p:spPr>
                  </p:pic>
                </p:oleObj>
              </mc:Fallback>
            </mc:AlternateContent>
          </a:graphicData>
        </a:graphic>
      </p:graphicFrame>
      <p:sp>
        <p:nvSpPr>
          <p:cNvPr id="61" name="Rectangle 60"/>
          <p:cNvSpPr/>
          <p:nvPr/>
        </p:nvSpPr>
        <p:spPr>
          <a:xfrm>
            <a:off x="791744" y="2639909"/>
            <a:ext cx="4188336" cy="830997"/>
          </a:xfrm>
          <a:prstGeom prst="rect">
            <a:avLst/>
          </a:prstGeom>
        </p:spPr>
        <p:txBody>
          <a:bodyPr wrap="square">
            <a:spAutoFit/>
          </a:bodyPr>
          <a:lstStyle/>
          <a:p>
            <a:r>
              <a:rPr lang="en-AU" sz="1600" dirty="0"/>
              <a:t>Earth observer: time interval </a:t>
            </a:r>
            <a:r>
              <a:rPr lang="en-AU" sz="1600" i="1" dirty="0"/>
              <a:t>t</a:t>
            </a:r>
            <a:r>
              <a:rPr lang="en-AU" sz="1600" dirty="0"/>
              <a:t> for spacecraft travelling at speed </a:t>
            </a:r>
            <a:r>
              <a:rPr lang="en-AU" sz="1600" i="1" dirty="0">
                <a:latin typeface="Times New Roman" panose="02020603050405020304" pitchFamily="18" charset="0"/>
                <a:cs typeface="Times New Roman" panose="02020603050405020304" pitchFamily="18" charset="0"/>
              </a:rPr>
              <a:t>v</a:t>
            </a:r>
            <a:r>
              <a:rPr lang="en-AU" sz="1600" dirty="0"/>
              <a:t> to travel a distance </a:t>
            </a:r>
            <a:r>
              <a:rPr lang="en-AU" sz="1600" i="1" dirty="0">
                <a:latin typeface="Times New Roman" panose="02020603050405020304" pitchFamily="18" charset="0"/>
                <a:cs typeface="Times New Roman" panose="02020603050405020304" pitchFamily="18" charset="0"/>
              </a:rPr>
              <a:t>L</a:t>
            </a:r>
            <a:r>
              <a:rPr lang="en-AU" sz="1600" baseline="-25000" dirty="0">
                <a:latin typeface="Times New Roman" panose="02020603050405020304" pitchFamily="18" charset="0"/>
                <a:cs typeface="Times New Roman" panose="02020603050405020304" pitchFamily="18" charset="0"/>
              </a:rPr>
              <a:t>0</a:t>
            </a:r>
            <a:r>
              <a:rPr lang="en-AU" sz="1600" dirty="0"/>
              <a:t> to red planet </a:t>
            </a:r>
          </a:p>
        </p:txBody>
      </p:sp>
      <p:sp>
        <p:nvSpPr>
          <p:cNvPr id="62" name="Rectangle 61"/>
          <p:cNvSpPr/>
          <p:nvPr/>
        </p:nvSpPr>
        <p:spPr>
          <a:xfrm>
            <a:off x="322355" y="5768518"/>
            <a:ext cx="4949851" cy="830997"/>
          </a:xfrm>
          <a:prstGeom prst="rect">
            <a:avLst/>
          </a:prstGeom>
        </p:spPr>
        <p:txBody>
          <a:bodyPr wrap="square">
            <a:spAutoFit/>
          </a:bodyPr>
          <a:lstStyle/>
          <a:p>
            <a:r>
              <a:rPr lang="en-AU" sz="1600" dirty="0"/>
              <a:t>Spaceship observer: time interval </a:t>
            </a:r>
            <a:r>
              <a:rPr lang="en-AU" sz="1600" i="1" dirty="0">
                <a:latin typeface="Times New Roman" panose="02020603050405020304" pitchFamily="18" charset="0"/>
                <a:cs typeface="Times New Roman" panose="02020603050405020304" pitchFamily="18" charset="0"/>
              </a:rPr>
              <a:t>t</a:t>
            </a:r>
            <a:r>
              <a:rPr lang="en-AU" sz="1600" baseline="-25000" dirty="0">
                <a:latin typeface="Times New Roman" panose="02020603050405020304" pitchFamily="18" charset="0"/>
                <a:cs typeface="Times New Roman" panose="02020603050405020304" pitchFamily="18" charset="0"/>
              </a:rPr>
              <a:t>0</a:t>
            </a:r>
            <a:r>
              <a:rPr lang="en-AU" sz="1600" dirty="0"/>
              <a:t> for spacecraft to travel the distance </a:t>
            </a:r>
            <a:r>
              <a:rPr lang="en-AU" sz="1600" i="1" dirty="0">
                <a:latin typeface="Times New Roman" panose="02020603050405020304" pitchFamily="18" charset="0"/>
                <a:cs typeface="Times New Roman" panose="02020603050405020304" pitchFamily="18" charset="0"/>
              </a:rPr>
              <a:t>L</a:t>
            </a:r>
            <a:r>
              <a:rPr lang="en-AU" sz="1600" dirty="0"/>
              <a:t> to red planet which approaches at speed </a:t>
            </a:r>
            <a:r>
              <a:rPr lang="en-AU" sz="1600" i="1" dirty="0">
                <a:latin typeface="Times New Roman" panose="02020603050405020304" pitchFamily="18" charset="0"/>
                <a:cs typeface="Times New Roman" panose="02020603050405020304" pitchFamily="18" charset="0"/>
              </a:rPr>
              <a:t>v</a:t>
            </a:r>
            <a:endParaRPr lang="en-AU" sz="1600" dirty="0"/>
          </a:p>
        </p:txBody>
      </p:sp>
      <p:cxnSp>
        <p:nvCxnSpPr>
          <p:cNvPr id="63" name="Straight Arrow Connector 62"/>
          <p:cNvCxnSpPr/>
          <p:nvPr/>
        </p:nvCxnSpPr>
        <p:spPr>
          <a:xfrm flipH="1">
            <a:off x="412738" y="4294717"/>
            <a:ext cx="594866" cy="17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64" name="Picture 63" descr="GIRL.WPG"/>
          <p:cNvPicPr>
            <a:picLocks noChangeAspect="1"/>
          </p:cNvPicPr>
          <p:nvPr/>
        </p:nvPicPr>
        <p:blipFill>
          <a:blip r:embed="rId13" cstate="print"/>
          <a:stretch>
            <a:fillRect/>
          </a:stretch>
        </p:blipFill>
        <p:spPr>
          <a:xfrm flipH="1">
            <a:off x="738424" y="4719739"/>
            <a:ext cx="319956" cy="831192"/>
          </a:xfrm>
          <a:prstGeom prst="rect">
            <a:avLst/>
          </a:prstGeom>
        </p:spPr>
      </p:pic>
      <p:graphicFrame>
        <p:nvGraphicFramePr>
          <p:cNvPr id="65" name="Object 64"/>
          <p:cNvGraphicFramePr>
            <a:graphicFrameLocks noChangeAspect="1"/>
          </p:cNvGraphicFramePr>
          <p:nvPr>
            <p:extLst>
              <p:ext uri="{D42A27DB-BD31-4B8C-83A1-F6EECF244321}">
                <p14:modId xmlns:p14="http://schemas.microsoft.com/office/powerpoint/2010/main" val="1774648475"/>
              </p:ext>
            </p:extLst>
          </p:nvPr>
        </p:nvGraphicFramePr>
        <p:xfrm>
          <a:off x="676944" y="4328642"/>
          <a:ext cx="152400" cy="215900"/>
        </p:xfrm>
        <a:graphic>
          <a:graphicData uri="http://schemas.openxmlformats.org/presentationml/2006/ole">
            <mc:AlternateContent xmlns:mc="http://schemas.openxmlformats.org/markup-compatibility/2006">
              <mc:Choice xmlns:v="urn:schemas-microsoft-com:vml" Requires="v">
                <p:oleObj spid="_x0000_s11094" name="Equation" r:id="rId14" imgW="152280" imgH="215640" progId="Equation.DSMT4">
                  <p:embed/>
                </p:oleObj>
              </mc:Choice>
              <mc:Fallback>
                <p:oleObj name="Equation" r:id="rId14" imgW="152280" imgH="215640" progId="Equation.DSMT4">
                  <p:embed/>
                  <p:pic>
                    <p:nvPicPr>
                      <p:cNvPr id="57" name="Object 56"/>
                      <p:cNvPicPr/>
                      <p:nvPr/>
                    </p:nvPicPr>
                    <p:blipFill>
                      <a:blip r:embed="rId9"/>
                      <a:stretch>
                        <a:fillRect/>
                      </a:stretch>
                    </p:blipFill>
                    <p:spPr>
                      <a:xfrm>
                        <a:off x="676944" y="4328642"/>
                        <a:ext cx="152400" cy="215900"/>
                      </a:xfrm>
                      <a:prstGeom prst="rect">
                        <a:avLst/>
                      </a:prstGeom>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3051117516"/>
              </p:ext>
            </p:extLst>
          </p:nvPr>
        </p:nvGraphicFramePr>
        <p:xfrm>
          <a:off x="2633663" y="3795894"/>
          <a:ext cx="165100" cy="190500"/>
        </p:xfrm>
        <a:graphic>
          <a:graphicData uri="http://schemas.openxmlformats.org/presentationml/2006/ole">
            <mc:AlternateContent xmlns:mc="http://schemas.openxmlformats.org/markup-compatibility/2006">
              <mc:Choice xmlns:v="urn:schemas-microsoft-com:vml" Requires="v">
                <p:oleObj spid="_x0000_s11095" name="Equation" r:id="rId15" imgW="164880" imgH="190440" progId="Equation.DSMT4">
                  <p:embed/>
                </p:oleObj>
              </mc:Choice>
              <mc:Fallback>
                <p:oleObj name="Equation" r:id="rId15" imgW="164880" imgH="190440" progId="Equation.DSMT4">
                  <p:embed/>
                  <p:pic>
                    <p:nvPicPr>
                      <p:cNvPr id="30" name="Object 29"/>
                      <p:cNvPicPr/>
                      <p:nvPr/>
                    </p:nvPicPr>
                    <p:blipFill>
                      <a:blip r:embed="rId16"/>
                      <a:stretch>
                        <a:fillRect/>
                      </a:stretch>
                    </p:blipFill>
                    <p:spPr>
                      <a:xfrm>
                        <a:off x="2633663" y="3795894"/>
                        <a:ext cx="165100" cy="190500"/>
                      </a:xfrm>
                      <a:prstGeom prst="rect">
                        <a:avLst/>
                      </a:prstGeom>
                      <a:solidFill>
                        <a:schemeClr val="bg1"/>
                      </a:solidFill>
                      <a:ln>
                        <a:noFill/>
                      </a:ln>
                    </p:spPr>
                  </p:pic>
                </p:oleObj>
              </mc:Fallback>
            </mc:AlternateContent>
          </a:graphicData>
        </a:graphic>
      </p:graphicFrame>
      <p:graphicFrame>
        <p:nvGraphicFramePr>
          <p:cNvPr id="86" name="Object 85"/>
          <p:cNvGraphicFramePr>
            <a:graphicFrameLocks noChangeAspect="1"/>
          </p:cNvGraphicFramePr>
          <p:nvPr>
            <p:extLst>
              <p:ext uri="{D42A27DB-BD31-4B8C-83A1-F6EECF244321}">
                <p14:modId xmlns:p14="http://schemas.microsoft.com/office/powerpoint/2010/main" val="257552622"/>
              </p:ext>
            </p:extLst>
          </p:nvPr>
        </p:nvGraphicFramePr>
        <p:xfrm>
          <a:off x="2206429" y="5437145"/>
          <a:ext cx="596900" cy="279400"/>
        </p:xfrm>
        <a:graphic>
          <a:graphicData uri="http://schemas.openxmlformats.org/presentationml/2006/ole">
            <mc:AlternateContent xmlns:mc="http://schemas.openxmlformats.org/markup-compatibility/2006">
              <mc:Choice xmlns:v="urn:schemas-microsoft-com:vml" Requires="v">
                <p:oleObj spid="_x0000_s11096" name="Equation" r:id="rId17" imgW="596880" imgH="279360" progId="Equation.DSMT4">
                  <p:embed/>
                </p:oleObj>
              </mc:Choice>
              <mc:Fallback>
                <p:oleObj name="Equation" r:id="rId17" imgW="596880" imgH="279360" progId="Equation.DSMT4">
                  <p:embed/>
                  <p:pic>
                    <p:nvPicPr>
                      <p:cNvPr id="35" name="Object 34"/>
                      <p:cNvPicPr/>
                      <p:nvPr/>
                    </p:nvPicPr>
                    <p:blipFill>
                      <a:blip r:embed="rId18"/>
                      <a:stretch>
                        <a:fillRect/>
                      </a:stretch>
                    </p:blipFill>
                    <p:spPr>
                      <a:xfrm>
                        <a:off x="2206429" y="5437145"/>
                        <a:ext cx="596900" cy="279400"/>
                      </a:xfrm>
                      <a:prstGeom prst="rect">
                        <a:avLst/>
                      </a:prstGeom>
                    </p:spPr>
                  </p:pic>
                </p:oleObj>
              </mc:Fallback>
            </mc:AlternateContent>
          </a:graphicData>
        </a:graphic>
      </p:graphicFrame>
      <p:pic>
        <p:nvPicPr>
          <p:cNvPr id="80" name="Picture 2" descr="Image result for clip art clock">
            <a:extLst>
              <a:ext uri="{FF2B5EF4-FFF2-40B4-BE49-F238E27FC236}">
                <a16:creationId xmlns:a16="http://schemas.microsoft.com/office/drawing/2014/main" id="{54A59684-3B63-4725-BF0C-E021DA67C64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070" y="1671708"/>
            <a:ext cx="416699" cy="5869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Image result for clip art clock">
            <a:extLst>
              <a:ext uri="{FF2B5EF4-FFF2-40B4-BE49-F238E27FC236}">
                <a16:creationId xmlns:a16="http://schemas.microsoft.com/office/drawing/2014/main" id="{882DA4BF-CFC6-4439-9953-0B150BFC5D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62359" y="1657853"/>
            <a:ext cx="416699" cy="586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5850FC-2DB2-4160-AD13-A7BDAC473186}"/>
              </a:ext>
            </a:extLst>
          </p:cNvPr>
          <p:cNvSpPr txBox="1"/>
          <p:nvPr/>
        </p:nvSpPr>
        <p:spPr>
          <a:xfrm>
            <a:off x="4662685" y="1836355"/>
            <a:ext cx="293670"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baseline="-25000" dirty="0">
                <a:latin typeface="Times New Roman" panose="02020603050405020304" pitchFamily="18" charset="0"/>
                <a:cs typeface="Times New Roman" panose="02020603050405020304" pitchFamily="18" charset="0"/>
              </a:rPr>
              <a:t>2</a:t>
            </a:r>
            <a:endParaRPr lang="en-US" sz="1400" baseline="-25000" dirty="0">
              <a:latin typeface="Times New Roman" panose="02020603050405020304"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81EFBE83-254D-49FE-9B79-B52EDA0FA49D}"/>
              </a:ext>
            </a:extLst>
          </p:cNvPr>
          <p:cNvSpPr txBox="1"/>
          <p:nvPr/>
        </p:nvSpPr>
        <p:spPr>
          <a:xfrm>
            <a:off x="1142370" y="1867842"/>
            <a:ext cx="293670"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baseline="-25000" dirty="0">
                <a:latin typeface="Times New Roman" panose="02020603050405020304" pitchFamily="18" charset="0"/>
                <a:cs typeface="Times New Roman" panose="02020603050405020304" pitchFamily="18" charset="0"/>
              </a:rPr>
              <a:t>1</a:t>
            </a:r>
            <a:endParaRPr lang="en-US" sz="1400" baseline="-25000" dirty="0">
              <a:latin typeface="Times New Roman" panose="02020603050405020304" pitchFamily="18" charset="0"/>
              <a:cs typeface="Times New Roman" panose="02020603050405020304" pitchFamily="18" charset="0"/>
            </a:endParaRPr>
          </a:p>
        </p:txBody>
      </p:sp>
      <p:pic>
        <p:nvPicPr>
          <p:cNvPr id="88" name="Picture 2" descr="Image result for clip art clock">
            <a:extLst>
              <a:ext uri="{FF2B5EF4-FFF2-40B4-BE49-F238E27FC236}">
                <a16:creationId xmlns:a16="http://schemas.microsoft.com/office/drawing/2014/main" id="{B994E092-1B24-46D5-BD7F-4BCC89B3826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2810" y="4499294"/>
            <a:ext cx="416699" cy="586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40BB93C3-F982-4A1F-BAC8-8D401EF8C71D}"/>
              </a:ext>
            </a:extLst>
          </p:cNvPr>
          <p:cNvGraphicFramePr>
            <a:graphicFrameLocks noChangeAspect="1"/>
          </p:cNvGraphicFramePr>
          <p:nvPr>
            <p:extLst>
              <p:ext uri="{D42A27DB-BD31-4B8C-83A1-F6EECF244321}">
                <p14:modId xmlns:p14="http://schemas.microsoft.com/office/powerpoint/2010/main" val="3440234105"/>
              </p:ext>
            </p:extLst>
          </p:nvPr>
        </p:nvGraphicFramePr>
        <p:xfrm>
          <a:off x="2504433" y="4687347"/>
          <a:ext cx="165100" cy="279400"/>
        </p:xfrm>
        <a:graphic>
          <a:graphicData uri="http://schemas.openxmlformats.org/presentationml/2006/ole">
            <mc:AlternateContent xmlns:mc="http://schemas.openxmlformats.org/markup-compatibility/2006">
              <mc:Choice xmlns:v="urn:schemas-microsoft-com:vml" Requires="v">
                <p:oleObj spid="_x0000_s11097" name="Equation" r:id="rId20" imgW="164880" imgH="279360" progId="Equation.DSMT4">
                  <p:embed/>
                </p:oleObj>
              </mc:Choice>
              <mc:Fallback>
                <p:oleObj name="Equation" r:id="rId20" imgW="164880" imgH="279360" progId="Equation.DSMT4">
                  <p:embed/>
                  <p:pic>
                    <p:nvPicPr>
                      <p:cNvPr id="0" name=""/>
                      <p:cNvPicPr/>
                      <p:nvPr/>
                    </p:nvPicPr>
                    <p:blipFill>
                      <a:blip r:embed="rId21"/>
                      <a:stretch>
                        <a:fillRect/>
                      </a:stretch>
                    </p:blipFill>
                    <p:spPr>
                      <a:xfrm>
                        <a:off x="2504433" y="4687347"/>
                        <a:ext cx="165100" cy="27940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0510BCB-8471-48D3-BFEF-CCC86CFE5AC0}"/>
              </a:ext>
            </a:extLst>
          </p:cNvPr>
          <p:cNvSpPr txBox="1"/>
          <p:nvPr/>
        </p:nvSpPr>
        <p:spPr>
          <a:xfrm>
            <a:off x="324952" y="513878"/>
            <a:ext cx="1405962" cy="307777"/>
          </a:xfrm>
          <a:prstGeom prst="rect">
            <a:avLst/>
          </a:prstGeom>
          <a:noFill/>
        </p:spPr>
        <p:txBody>
          <a:bodyPr wrap="none" rtlCol="0">
            <a:spAutoFit/>
          </a:bodyPr>
          <a:lstStyle/>
          <a:p>
            <a:r>
              <a:rPr lang="en-AU" sz="1400" dirty="0">
                <a:solidFill>
                  <a:srgbClr val="0000FF"/>
                </a:solidFill>
              </a:rPr>
              <a:t>Stationary frame</a:t>
            </a:r>
            <a:endParaRPr lang="en-US" sz="1400" dirty="0">
              <a:solidFill>
                <a:srgbClr val="0000FF"/>
              </a:solidFill>
            </a:endParaRPr>
          </a:p>
        </p:txBody>
      </p:sp>
      <p:sp>
        <p:nvSpPr>
          <p:cNvPr id="89" name="TextBox 88">
            <a:extLst>
              <a:ext uri="{FF2B5EF4-FFF2-40B4-BE49-F238E27FC236}">
                <a16:creationId xmlns:a16="http://schemas.microsoft.com/office/drawing/2014/main" id="{EF96B2C3-9348-4491-A67D-261303298AE9}"/>
              </a:ext>
            </a:extLst>
          </p:cNvPr>
          <p:cNvSpPr txBox="1"/>
          <p:nvPr/>
        </p:nvSpPr>
        <p:spPr>
          <a:xfrm>
            <a:off x="265755" y="3462377"/>
            <a:ext cx="1247842" cy="307777"/>
          </a:xfrm>
          <a:prstGeom prst="rect">
            <a:avLst/>
          </a:prstGeom>
          <a:noFill/>
        </p:spPr>
        <p:txBody>
          <a:bodyPr wrap="none" rtlCol="0">
            <a:spAutoFit/>
          </a:bodyPr>
          <a:lstStyle/>
          <a:p>
            <a:r>
              <a:rPr lang="en-AU" sz="1400" dirty="0">
                <a:solidFill>
                  <a:srgbClr val="FF0000"/>
                </a:solidFill>
              </a:rPr>
              <a:t>Moving frame</a:t>
            </a:r>
            <a:endParaRPr lang="en-US" sz="1400" dirty="0">
              <a:solidFill>
                <a:srgbClr val="FF0000"/>
              </a:solidFill>
            </a:endParaRPr>
          </a:p>
        </p:txBody>
      </p:sp>
    </p:spTree>
    <p:extLst>
      <p:ext uri="{BB962C8B-B14F-4D97-AF65-F5344CB8AC3E}">
        <p14:creationId xmlns:p14="http://schemas.microsoft.com/office/powerpoint/2010/main" val="3650740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212" y="1163782"/>
            <a:ext cx="2977467" cy="1481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ylinder 4"/>
          <p:cNvSpPr/>
          <p:nvPr/>
        </p:nvSpPr>
        <p:spPr>
          <a:xfrm rot="5400000">
            <a:off x="2977469" y="1413164"/>
            <a:ext cx="249381" cy="1186453"/>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657600" y="1466063"/>
            <a:ext cx="0" cy="4156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410691" y="1715445"/>
            <a:ext cx="211597" cy="90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images light pulse"/>
          <p:cNvPicPr>
            <a:picLocks noChangeAspect="1" noChangeArrowheads="1"/>
          </p:cNvPicPr>
          <p:nvPr/>
        </p:nvPicPr>
        <p:blipFill rotWithShape="1">
          <a:blip r:embed="rId3">
            <a:extLst>
              <a:ext uri="{28A0092B-C50C-407E-A947-70E740481C1C}">
                <a14:useLocalDpi xmlns:a14="http://schemas.microsoft.com/office/drawing/2010/main" val="0"/>
              </a:ext>
            </a:extLst>
          </a:blip>
          <a:srcRect l="3167" r="65667"/>
          <a:stretch/>
        </p:blipFill>
        <p:spPr bwMode="auto">
          <a:xfrm>
            <a:off x="2824343" y="1405607"/>
            <a:ext cx="584816" cy="39337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826327" y="1307365"/>
            <a:ext cx="4912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80486" y="1814946"/>
            <a:ext cx="4912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524046" y="2395577"/>
            <a:ext cx="1148668"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2408306565"/>
              </p:ext>
            </p:extLst>
          </p:nvPr>
        </p:nvGraphicFramePr>
        <p:xfrm>
          <a:off x="2992910" y="2284216"/>
          <a:ext cx="215900" cy="279400"/>
        </p:xfrm>
        <a:graphic>
          <a:graphicData uri="http://schemas.openxmlformats.org/presentationml/2006/ole">
            <mc:AlternateContent xmlns:mc="http://schemas.openxmlformats.org/markup-compatibility/2006">
              <mc:Choice xmlns:v="urn:schemas-microsoft-com:vml" Requires="v">
                <p:oleObj spid="_x0000_s11785" name="Equation" r:id="rId4" imgW="215640" imgH="279360" progId="Equation.DSMT4">
                  <p:embed/>
                </p:oleObj>
              </mc:Choice>
              <mc:Fallback>
                <p:oleObj name="Equation" r:id="rId4" imgW="215640" imgH="279360" progId="Equation.DSMT4">
                  <p:embed/>
                  <p:pic>
                    <p:nvPicPr>
                      <p:cNvPr id="0" name=""/>
                      <p:cNvPicPr/>
                      <p:nvPr/>
                    </p:nvPicPr>
                    <p:blipFill>
                      <a:blip r:embed="rId5"/>
                      <a:stretch>
                        <a:fillRect/>
                      </a:stretch>
                    </p:blipFill>
                    <p:spPr>
                      <a:xfrm>
                        <a:off x="2992910" y="2284216"/>
                        <a:ext cx="215900" cy="279400"/>
                      </a:xfrm>
                      <a:prstGeom prst="rect">
                        <a:avLst/>
                      </a:prstGeom>
                      <a:solidFill>
                        <a:schemeClr val="bg1"/>
                      </a:solidFill>
                    </p:spPr>
                  </p:pic>
                </p:oleObj>
              </mc:Fallback>
            </mc:AlternateContent>
          </a:graphicData>
        </a:graphic>
      </p:graphicFrame>
      <p:pic>
        <p:nvPicPr>
          <p:cNvPr id="17" name="Picture 16" descr="GIRL.WPG"/>
          <p:cNvPicPr>
            <a:picLocks noChangeAspect="1"/>
          </p:cNvPicPr>
          <p:nvPr/>
        </p:nvPicPr>
        <p:blipFill>
          <a:blip r:embed="rId6" cstate="print"/>
          <a:stretch>
            <a:fillRect/>
          </a:stretch>
        </p:blipFill>
        <p:spPr>
          <a:xfrm flipH="1">
            <a:off x="1154060" y="1334195"/>
            <a:ext cx="319956" cy="831192"/>
          </a:xfrm>
          <a:prstGeom prst="rect">
            <a:avLst/>
          </a:prstGeom>
        </p:spPr>
      </p:pic>
      <p:sp>
        <p:nvSpPr>
          <p:cNvPr id="18" name="TextBox 17"/>
          <p:cNvSpPr txBox="1"/>
          <p:nvPr/>
        </p:nvSpPr>
        <p:spPr>
          <a:xfrm>
            <a:off x="1088212" y="2274664"/>
            <a:ext cx="570284" cy="307777"/>
          </a:xfrm>
          <a:prstGeom prst="rect">
            <a:avLst/>
          </a:prstGeom>
          <a:noFill/>
        </p:spPr>
        <p:txBody>
          <a:bodyPr wrap="none" rtlCol="0">
            <a:spAutoFit/>
          </a:bodyPr>
          <a:lstStyle/>
          <a:p>
            <a:r>
              <a:rPr lang="en-AU" sz="1400" dirty="0"/>
              <a:t>Mary</a:t>
            </a:r>
            <a:endParaRPr lang="en-US" sz="1400" dirty="0"/>
          </a:p>
        </p:txBody>
      </p:sp>
      <p:graphicFrame>
        <p:nvGraphicFramePr>
          <p:cNvPr id="19" name="Object 18"/>
          <p:cNvGraphicFramePr>
            <a:graphicFrameLocks noChangeAspect="1"/>
          </p:cNvGraphicFramePr>
          <p:nvPr>
            <p:extLst>
              <p:ext uri="{D42A27DB-BD31-4B8C-83A1-F6EECF244321}">
                <p14:modId xmlns:p14="http://schemas.microsoft.com/office/powerpoint/2010/main" val="4148906241"/>
              </p:ext>
            </p:extLst>
          </p:nvPr>
        </p:nvGraphicFramePr>
        <p:xfrm>
          <a:off x="3333291" y="1215369"/>
          <a:ext cx="139700" cy="165100"/>
        </p:xfrm>
        <a:graphic>
          <a:graphicData uri="http://schemas.openxmlformats.org/presentationml/2006/ole">
            <mc:AlternateContent xmlns:mc="http://schemas.openxmlformats.org/markup-compatibility/2006">
              <mc:Choice xmlns:v="urn:schemas-microsoft-com:vml" Requires="v">
                <p:oleObj spid="_x0000_s11786" name="Equation" r:id="rId7" imgW="139680" imgH="164880" progId="Equation.DSMT4">
                  <p:embed/>
                </p:oleObj>
              </mc:Choice>
              <mc:Fallback>
                <p:oleObj name="Equation" r:id="rId7" imgW="139680" imgH="164880" progId="Equation.DSMT4">
                  <p:embed/>
                  <p:pic>
                    <p:nvPicPr>
                      <p:cNvPr id="0" name=""/>
                      <p:cNvPicPr/>
                      <p:nvPr/>
                    </p:nvPicPr>
                    <p:blipFill>
                      <a:blip r:embed="rId8"/>
                      <a:stretch>
                        <a:fillRect/>
                      </a:stretch>
                    </p:blipFill>
                    <p:spPr>
                      <a:xfrm>
                        <a:off x="3333291" y="1215369"/>
                        <a:ext cx="139700" cy="1651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694551039"/>
              </p:ext>
            </p:extLst>
          </p:nvPr>
        </p:nvGraphicFramePr>
        <p:xfrm>
          <a:off x="2707317" y="1685164"/>
          <a:ext cx="139700" cy="165100"/>
        </p:xfrm>
        <a:graphic>
          <a:graphicData uri="http://schemas.openxmlformats.org/presentationml/2006/ole">
            <mc:AlternateContent xmlns:mc="http://schemas.openxmlformats.org/markup-compatibility/2006">
              <mc:Choice xmlns:v="urn:schemas-microsoft-com:vml" Requires="v">
                <p:oleObj spid="_x0000_s11787" name="Equation" r:id="rId9" imgW="139680" imgH="164880" progId="Equation.DSMT4">
                  <p:embed/>
                </p:oleObj>
              </mc:Choice>
              <mc:Fallback>
                <p:oleObj name="Equation" r:id="rId9" imgW="139680" imgH="164880" progId="Equation.DSMT4">
                  <p:embed/>
                  <p:pic>
                    <p:nvPicPr>
                      <p:cNvPr id="19" name="Object 18"/>
                      <p:cNvPicPr/>
                      <p:nvPr/>
                    </p:nvPicPr>
                    <p:blipFill>
                      <a:blip r:embed="rId8"/>
                      <a:stretch>
                        <a:fillRect/>
                      </a:stretch>
                    </p:blipFill>
                    <p:spPr>
                      <a:xfrm>
                        <a:off x="2707317" y="1685164"/>
                        <a:ext cx="139700" cy="165100"/>
                      </a:xfrm>
                      <a:prstGeom prst="rect">
                        <a:avLst/>
                      </a:prstGeom>
                    </p:spPr>
                  </p:pic>
                </p:oleObj>
              </mc:Fallback>
            </mc:AlternateContent>
          </a:graphicData>
        </a:graphic>
      </p:graphicFrame>
      <p:pic>
        <p:nvPicPr>
          <p:cNvPr id="21" name="Picture 2" descr="Image result for clip art clo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1254" y="1346757"/>
            <a:ext cx="416699" cy="586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Object 22"/>
          <p:cNvGraphicFramePr>
            <a:graphicFrameLocks noChangeAspect="1"/>
          </p:cNvGraphicFramePr>
          <p:nvPr>
            <p:extLst>
              <p:ext uri="{D42A27DB-BD31-4B8C-83A1-F6EECF244321}">
                <p14:modId xmlns:p14="http://schemas.microsoft.com/office/powerpoint/2010/main" val="1340004197"/>
              </p:ext>
            </p:extLst>
          </p:nvPr>
        </p:nvGraphicFramePr>
        <p:xfrm>
          <a:off x="1786515" y="1966821"/>
          <a:ext cx="165100" cy="279400"/>
        </p:xfrm>
        <a:graphic>
          <a:graphicData uri="http://schemas.openxmlformats.org/presentationml/2006/ole">
            <mc:AlternateContent xmlns:mc="http://schemas.openxmlformats.org/markup-compatibility/2006">
              <mc:Choice xmlns:v="urn:schemas-microsoft-com:vml" Requires="v">
                <p:oleObj spid="_x0000_s11788" name="Equation" r:id="rId11" imgW="164880" imgH="279360" progId="Equation.DSMT4">
                  <p:embed/>
                </p:oleObj>
              </mc:Choice>
              <mc:Fallback>
                <p:oleObj name="Equation" r:id="rId11" imgW="164880" imgH="279360" progId="Equation.DSMT4">
                  <p:embed/>
                  <p:pic>
                    <p:nvPicPr>
                      <p:cNvPr id="0" name=""/>
                      <p:cNvPicPr/>
                      <p:nvPr/>
                    </p:nvPicPr>
                    <p:blipFill>
                      <a:blip r:embed="rId12"/>
                      <a:stretch>
                        <a:fillRect/>
                      </a:stretch>
                    </p:blipFill>
                    <p:spPr>
                      <a:xfrm>
                        <a:off x="1786515" y="1966821"/>
                        <a:ext cx="165100" cy="2794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978930825"/>
              </p:ext>
            </p:extLst>
          </p:nvPr>
        </p:nvGraphicFramePr>
        <p:xfrm>
          <a:off x="2066335" y="2744250"/>
          <a:ext cx="723900" cy="508000"/>
        </p:xfrm>
        <a:graphic>
          <a:graphicData uri="http://schemas.openxmlformats.org/presentationml/2006/ole">
            <mc:AlternateContent xmlns:mc="http://schemas.openxmlformats.org/markup-compatibility/2006">
              <mc:Choice xmlns:v="urn:schemas-microsoft-com:vml" Requires="v">
                <p:oleObj spid="_x0000_s11789" name="Equation" r:id="rId13" imgW="723600" imgH="507960" progId="Equation.DSMT4">
                  <p:embed/>
                </p:oleObj>
              </mc:Choice>
              <mc:Fallback>
                <p:oleObj name="Equation" r:id="rId13" imgW="723600" imgH="507960" progId="Equation.DSMT4">
                  <p:embed/>
                  <p:pic>
                    <p:nvPicPr>
                      <p:cNvPr id="0" name=""/>
                      <p:cNvPicPr/>
                      <p:nvPr/>
                    </p:nvPicPr>
                    <p:blipFill>
                      <a:blip r:embed="rId14"/>
                      <a:stretch>
                        <a:fillRect/>
                      </a:stretch>
                    </p:blipFill>
                    <p:spPr>
                      <a:xfrm>
                        <a:off x="2066335" y="2744250"/>
                        <a:ext cx="723900" cy="508000"/>
                      </a:xfrm>
                      <a:prstGeom prst="rect">
                        <a:avLst/>
                      </a:prstGeom>
                    </p:spPr>
                  </p:pic>
                </p:oleObj>
              </mc:Fallback>
            </mc:AlternateContent>
          </a:graphicData>
        </a:graphic>
      </p:graphicFrame>
    </p:spTree>
    <p:extLst>
      <p:ext uri="{BB962C8B-B14F-4D97-AF65-F5344CB8AC3E}">
        <p14:creationId xmlns:p14="http://schemas.microsoft.com/office/powerpoint/2010/main" val="396390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images light pulse"/>
          <p:cNvPicPr>
            <a:picLocks noChangeAspect="1" noChangeArrowheads="1"/>
          </p:cNvPicPr>
          <p:nvPr/>
        </p:nvPicPr>
        <p:blipFill rotWithShape="1">
          <a:blip r:embed="rId3">
            <a:extLst>
              <a:ext uri="{28A0092B-C50C-407E-A947-70E740481C1C}">
                <a14:useLocalDpi xmlns:a14="http://schemas.microsoft.com/office/drawing/2010/main" val="0"/>
              </a:ext>
            </a:extLst>
          </a:blip>
          <a:srcRect l="3167" r="65667"/>
          <a:stretch/>
        </p:blipFill>
        <p:spPr bwMode="auto">
          <a:xfrm>
            <a:off x="1509425" y="634791"/>
            <a:ext cx="584816" cy="3933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6030" y="340069"/>
            <a:ext cx="2977467" cy="17532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ylinder 4"/>
          <p:cNvSpPr/>
          <p:nvPr/>
        </p:nvSpPr>
        <p:spPr>
          <a:xfrm rot="5400000">
            <a:off x="2025287" y="589451"/>
            <a:ext cx="249381" cy="1186453"/>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2705418" y="642350"/>
            <a:ext cx="0" cy="4156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92255" y="778377"/>
            <a:ext cx="211597" cy="90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934601" y="702805"/>
            <a:ext cx="4912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GIRL.WPG"/>
          <p:cNvPicPr>
            <a:picLocks noChangeAspect="1"/>
          </p:cNvPicPr>
          <p:nvPr/>
        </p:nvPicPr>
        <p:blipFill>
          <a:blip r:embed="rId4" cstate="print"/>
          <a:stretch>
            <a:fillRect/>
          </a:stretch>
        </p:blipFill>
        <p:spPr>
          <a:xfrm flipH="1">
            <a:off x="201878" y="510482"/>
            <a:ext cx="319956" cy="831192"/>
          </a:xfrm>
          <a:prstGeom prst="rect">
            <a:avLst/>
          </a:prstGeom>
        </p:spPr>
      </p:pic>
      <p:sp>
        <p:nvSpPr>
          <p:cNvPr id="14" name="TextBox 13"/>
          <p:cNvSpPr txBox="1"/>
          <p:nvPr/>
        </p:nvSpPr>
        <p:spPr>
          <a:xfrm>
            <a:off x="136030" y="1345152"/>
            <a:ext cx="570284" cy="307777"/>
          </a:xfrm>
          <a:prstGeom prst="rect">
            <a:avLst/>
          </a:prstGeom>
          <a:noFill/>
        </p:spPr>
        <p:txBody>
          <a:bodyPr wrap="none" rtlCol="0">
            <a:spAutoFit/>
          </a:bodyPr>
          <a:lstStyle/>
          <a:p>
            <a:r>
              <a:rPr lang="en-AU" sz="1400" dirty="0"/>
              <a:t>Mary</a:t>
            </a:r>
            <a:endParaRPr lang="en-US" sz="14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221943971"/>
              </p:ext>
            </p:extLst>
          </p:nvPr>
        </p:nvGraphicFramePr>
        <p:xfrm>
          <a:off x="2063714" y="482340"/>
          <a:ext cx="139700" cy="165100"/>
        </p:xfrm>
        <a:graphic>
          <a:graphicData uri="http://schemas.openxmlformats.org/presentationml/2006/ole">
            <mc:AlternateContent xmlns:mc="http://schemas.openxmlformats.org/markup-compatibility/2006">
              <mc:Choice xmlns:v="urn:schemas-microsoft-com:vml" Requires="v">
                <p:oleObj spid="_x0000_s13039" name="Equation" r:id="rId5" imgW="139680" imgH="164880" progId="Equation.DSMT4">
                  <p:embed/>
                </p:oleObj>
              </mc:Choice>
              <mc:Fallback>
                <p:oleObj name="Equation" r:id="rId5" imgW="139680" imgH="164880" progId="Equation.DSMT4">
                  <p:embed/>
                  <p:pic>
                    <p:nvPicPr>
                      <p:cNvPr id="19" name="Object 18"/>
                      <p:cNvPicPr/>
                      <p:nvPr/>
                    </p:nvPicPr>
                    <p:blipFill>
                      <a:blip r:embed="rId6"/>
                      <a:stretch>
                        <a:fillRect/>
                      </a:stretch>
                    </p:blipFill>
                    <p:spPr>
                      <a:xfrm>
                        <a:off x="2063714" y="482340"/>
                        <a:ext cx="139700" cy="165100"/>
                      </a:xfrm>
                      <a:prstGeom prst="rect">
                        <a:avLst/>
                      </a:prstGeom>
                    </p:spPr>
                  </p:pic>
                </p:oleObj>
              </mc:Fallback>
            </mc:AlternateContent>
          </a:graphicData>
        </a:graphic>
      </p:graphicFrame>
      <p:cxnSp>
        <p:nvCxnSpPr>
          <p:cNvPr id="21" name="Straight Arrow Connector 20"/>
          <p:cNvCxnSpPr/>
          <p:nvPr/>
        </p:nvCxnSpPr>
        <p:spPr>
          <a:xfrm flipV="1">
            <a:off x="3121051" y="1088213"/>
            <a:ext cx="672576" cy="75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3329174911"/>
              </p:ext>
            </p:extLst>
          </p:nvPr>
        </p:nvGraphicFramePr>
        <p:xfrm>
          <a:off x="3357222" y="1186400"/>
          <a:ext cx="139700" cy="165100"/>
        </p:xfrm>
        <a:graphic>
          <a:graphicData uri="http://schemas.openxmlformats.org/presentationml/2006/ole">
            <mc:AlternateContent xmlns:mc="http://schemas.openxmlformats.org/markup-compatibility/2006">
              <mc:Choice xmlns:v="urn:schemas-microsoft-com:vml" Requires="v">
                <p:oleObj spid="_x0000_s13040" name="Equation" r:id="rId7" imgW="139680" imgH="164880" progId="Equation.DSMT4">
                  <p:embed/>
                </p:oleObj>
              </mc:Choice>
              <mc:Fallback>
                <p:oleObj name="Equation" r:id="rId7" imgW="139680" imgH="164880" progId="Equation.DSMT4">
                  <p:embed/>
                  <p:pic>
                    <p:nvPicPr>
                      <p:cNvPr id="34" name="Object 33"/>
                      <p:cNvPicPr/>
                      <p:nvPr/>
                    </p:nvPicPr>
                    <p:blipFill>
                      <a:blip r:embed="rId8"/>
                      <a:stretch>
                        <a:fillRect/>
                      </a:stretch>
                    </p:blipFill>
                    <p:spPr>
                      <a:xfrm>
                        <a:off x="3357222" y="1186400"/>
                        <a:ext cx="139700" cy="165100"/>
                      </a:xfrm>
                      <a:prstGeom prst="rect">
                        <a:avLst/>
                      </a:prstGeom>
                    </p:spPr>
                  </p:pic>
                </p:oleObj>
              </mc:Fallback>
            </mc:AlternateContent>
          </a:graphicData>
        </a:graphic>
      </p:graphicFrame>
      <p:pic>
        <p:nvPicPr>
          <p:cNvPr id="36" name="Picture 35" descr="BOY.WPG"/>
          <p:cNvPicPr>
            <a:picLocks noChangeAspect="1"/>
          </p:cNvPicPr>
          <p:nvPr/>
        </p:nvPicPr>
        <p:blipFill>
          <a:blip r:embed="rId9" cstate="print"/>
          <a:stretch>
            <a:fillRect/>
          </a:stretch>
        </p:blipFill>
        <p:spPr>
          <a:xfrm rot="19376294" flipH="1">
            <a:off x="378653" y="3206497"/>
            <a:ext cx="303971" cy="725301"/>
          </a:xfrm>
          <a:prstGeom prst="rect">
            <a:avLst/>
          </a:prstGeom>
        </p:spPr>
      </p:pic>
      <p:sp>
        <p:nvSpPr>
          <p:cNvPr id="38" name="TextBox 37"/>
          <p:cNvSpPr txBox="1"/>
          <p:nvPr/>
        </p:nvSpPr>
        <p:spPr>
          <a:xfrm>
            <a:off x="234268" y="3952317"/>
            <a:ext cx="641138" cy="338554"/>
          </a:xfrm>
          <a:prstGeom prst="rect">
            <a:avLst/>
          </a:prstGeom>
          <a:noFill/>
        </p:spPr>
        <p:txBody>
          <a:bodyPr wrap="none" rtlCol="0">
            <a:spAutoFit/>
          </a:bodyPr>
          <a:lstStyle/>
          <a:p>
            <a:r>
              <a:rPr lang="en-AU" sz="1600" dirty="0"/>
              <a:t>Steve</a:t>
            </a:r>
            <a:endParaRPr lang="en-US" sz="1600" dirty="0"/>
          </a:p>
        </p:txBody>
      </p:sp>
      <p:pic>
        <p:nvPicPr>
          <p:cNvPr id="43" name="Picture 2" descr="Image result for clip art clo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740" y="513349"/>
            <a:ext cx="310901" cy="437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Object 43"/>
          <p:cNvGraphicFramePr>
            <a:graphicFrameLocks noChangeAspect="1"/>
          </p:cNvGraphicFramePr>
          <p:nvPr>
            <p:extLst>
              <p:ext uri="{D42A27DB-BD31-4B8C-83A1-F6EECF244321}">
                <p14:modId xmlns:p14="http://schemas.microsoft.com/office/powerpoint/2010/main" val="3778590168"/>
              </p:ext>
            </p:extLst>
          </p:nvPr>
        </p:nvGraphicFramePr>
        <p:xfrm>
          <a:off x="781496" y="984565"/>
          <a:ext cx="165100" cy="279400"/>
        </p:xfrm>
        <a:graphic>
          <a:graphicData uri="http://schemas.openxmlformats.org/presentationml/2006/ole">
            <mc:AlternateContent xmlns:mc="http://schemas.openxmlformats.org/markup-compatibility/2006">
              <mc:Choice xmlns:v="urn:schemas-microsoft-com:vml" Requires="v">
                <p:oleObj spid="_x0000_s13041" name="Equation" r:id="rId11" imgW="164880" imgH="279360" progId="Equation.DSMT4">
                  <p:embed/>
                </p:oleObj>
              </mc:Choice>
              <mc:Fallback>
                <p:oleObj name="Equation" r:id="rId11" imgW="164880" imgH="279360" progId="Equation.DSMT4">
                  <p:embed/>
                  <p:pic>
                    <p:nvPicPr>
                      <p:cNvPr id="23" name="Object 22"/>
                      <p:cNvPicPr/>
                      <p:nvPr/>
                    </p:nvPicPr>
                    <p:blipFill>
                      <a:blip r:embed="rId12"/>
                      <a:stretch>
                        <a:fillRect/>
                      </a:stretch>
                    </p:blipFill>
                    <p:spPr>
                      <a:xfrm>
                        <a:off x="781496" y="984565"/>
                        <a:ext cx="165100" cy="2794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509376660"/>
              </p:ext>
            </p:extLst>
          </p:nvPr>
        </p:nvGraphicFramePr>
        <p:xfrm>
          <a:off x="1966310" y="1378606"/>
          <a:ext cx="215900" cy="279400"/>
        </p:xfrm>
        <a:graphic>
          <a:graphicData uri="http://schemas.openxmlformats.org/presentationml/2006/ole">
            <mc:AlternateContent xmlns:mc="http://schemas.openxmlformats.org/markup-compatibility/2006">
              <mc:Choice xmlns:v="urn:schemas-microsoft-com:vml" Requires="v">
                <p:oleObj spid="_x0000_s13042" name="Equation" r:id="rId13" imgW="215640" imgH="279360" progId="Equation.DSMT4">
                  <p:embed/>
                </p:oleObj>
              </mc:Choice>
              <mc:Fallback>
                <p:oleObj name="Equation" r:id="rId13" imgW="215640" imgH="279360" progId="Equation.DSMT4">
                  <p:embed/>
                  <p:pic>
                    <p:nvPicPr>
                      <p:cNvPr id="44" name="Object 43"/>
                      <p:cNvPicPr/>
                      <p:nvPr/>
                    </p:nvPicPr>
                    <p:blipFill>
                      <a:blip r:embed="rId14"/>
                      <a:stretch>
                        <a:fillRect/>
                      </a:stretch>
                    </p:blipFill>
                    <p:spPr>
                      <a:xfrm>
                        <a:off x="1966310" y="1378606"/>
                        <a:ext cx="215900" cy="2794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948341118"/>
              </p:ext>
            </p:extLst>
          </p:nvPr>
        </p:nvGraphicFramePr>
        <p:xfrm>
          <a:off x="1190757" y="1510907"/>
          <a:ext cx="558800" cy="558800"/>
        </p:xfrm>
        <a:graphic>
          <a:graphicData uri="http://schemas.openxmlformats.org/presentationml/2006/ole">
            <mc:AlternateContent xmlns:mc="http://schemas.openxmlformats.org/markup-compatibility/2006">
              <mc:Choice xmlns:v="urn:schemas-microsoft-com:vml" Requires="v">
                <p:oleObj spid="_x0000_s13043" name="Equation" r:id="rId15" imgW="558720" imgH="558720" progId="Equation.DSMT4">
                  <p:embed/>
                </p:oleObj>
              </mc:Choice>
              <mc:Fallback>
                <p:oleObj name="Equation" r:id="rId15" imgW="558720" imgH="558720" progId="Equation.DSMT4">
                  <p:embed/>
                  <p:pic>
                    <p:nvPicPr>
                      <p:cNvPr id="44" name="Object 43"/>
                      <p:cNvPicPr/>
                      <p:nvPr/>
                    </p:nvPicPr>
                    <p:blipFill>
                      <a:blip r:embed="rId16"/>
                      <a:stretch>
                        <a:fillRect/>
                      </a:stretch>
                    </p:blipFill>
                    <p:spPr>
                      <a:xfrm>
                        <a:off x="1190757" y="1510907"/>
                        <a:ext cx="558800" cy="558800"/>
                      </a:xfrm>
                      <a:prstGeom prst="rect">
                        <a:avLst/>
                      </a:prstGeom>
                    </p:spPr>
                  </p:pic>
                </p:oleObj>
              </mc:Fallback>
            </mc:AlternateContent>
          </a:graphicData>
        </a:graphic>
      </p:graphicFrame>
      <p:pic>
        <p:nvPicPr>
          <p:cNvPr id="12471" name="Picture 183" descr="Image result for clipart telescop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321" y="2478705"/>
            <a:ext cx="755702" cy="7557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clip art clo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837" y="2902621"/>
            <a:ext cx="310901" cy="437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Object 45"/>
          <p:cNvGraphicFramePr>
            <a:graphicFrameLocks noChangeAspect="1"/>
          </p:cNvGraphicFramePr>
          <p:nvPr>
            <p:extLst>
              <p:ext uri="{D42A27DB-BD31-4B8C-83A1-F6EECF244321}">
                <p14:modId xmlns:p14="http://schemas.microsoft.com/office/powerpoint/2010/main" val="2557172393"/>
              </p:ext>
            </p:extLst>
          </p:nvPr>
        </p:nvGraphicFramePr>
        <p:xfrm>
          <a:off x="962996" y="3321956"/>
          <a:ext cx="952500" cy="850900"/>
        </p:xfrm>
        <a:graphic>
          <a:graphicData uri="http://schemas.openxmlformats.org/presentationml/2006/ole">
            <mc:AlternateContent xmlns:mc="http://schemas.openxmlformats.org/markup-compatibility/2006">
              <mc:Choice xmlns:v="urn:schemas-microsoft-com:vml" Requires="v">
                <p:oleObj spid="_x0000_s13044" name="Equation" r:id="rId18" imgW="952200" imgH="850680" progId="Equation.DSMT4">
                  <p:embed/>
                </p:oleObj>
              </mc:Choice>
              <mc:Fallback>
                <p:oleObj name="Equation" r:id="rId18" imgW="952200" imgH="850680" progId="Equation.DSMT4">
                  <p:embed/>
                  <p:pic>
                    <p:nvPicPr>
                      <p:cNvPr id="44" name="Object 43"/>
                      <p:cNvPicPr/>
                      <p:nvPr/>
                    </p:nvPicPr>
                    <p:blipFill>
                      <a:blip r:embed="rId19"/>
                      <a:stretch>
                        <a:fillRect/>
                      </a:stretch>
                    </p:blipFill>
                    <p:spPr>
                      <a:xfrm>
                        <a:off x="962996" y="3321956"/>
                        <a:ext cx="952500" cy="850900"/>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693683872"/>
              </p:ext>
            </p:extLst>
          </p:nvPr>
        </p:nvGraphicFramePr>
        <p:xfrm>
          <a:off x="903747" y="4236631"/>
          <a:ext cx="1193800" cy="596900"/>
        </p:xfrm>
        <a:graphic>
          <a:graphicData uri="http://schemas.openxmlformats.org/presentationml/2006/ole">
            <mc:AlternateContent xmlns:mc="http://schemas.openxmlformats.org/markup-compatibility/2006">
              <mc:Choice xmlns:v="urn:schemas-microsoft-com:vml" Requires="v">
                <p:oleObj spid="_x0000_s13045" name="Equation" r:id="rId20" imgW="1193760" imgH="596880" progId="Equation.DSMT4">
                  <p:embed/>
                </p:oleObj>
              </mc:Choice>
              <mc:Fallback>
                <p:oleObj name="Equation" r:id="rId20" imgW="1193760" imgH="596880" progId="Equation.DSMT4">
                  <p:embed/>
                  <p:pic>
                    <p:nvPicPr>
                      <p:cNvPr id="46" name="Object 45"/>
                      <p:cNvPicPr/>
                      <p:nvPr/>
                    </p:nvPicPr>
                    <p:blipFill>
                      <a:blip r:embed="rId21"/>
                      <a:stretch>
                        <a:fillRect/>
                      </a:stretch>
                    </p:blipFill>
                    <p:spPr>
                      <a:xfrm>
                        <a:off x="903747" y="4236631"/>
                        <a:ext cx="1193800" cy="596900"/>
                      </a:xfrm>
                      <a:prstGeom prst="rect">
                        <a:avLst/>
                      </a:prstGeom>
                    </p:spPr>
                  </p:pic>
                </p:oleObj>
              </mc:Fallback>
            </mc:AlternateContent>
          </a:graphicData>
        </a:graphic>
      </p:graphicFrame>
    </p:spTree>
    <p:extLst>
      <p:ext uri="{BB962C8B-B14F-4D97-AF65-F5344CB8AC3E}">
        <p14:creationId xmlns:p14="http://schemas.microsoft.com/office/powerpoint/2010/main" val="956178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clip art snake">
            <a:extLst>
              <a:ext uri="{FF2B5EF4-FFF2-40B4-BE49-F238E27FC236}">
                <a16:creationId xmlns:a16="http://schemas.microsoft.com/office/drawing/2014/main" id="{7F119259-5E08-4CC2-978F-691D624999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4" t="32474" b="32684"/>
          <a:stretch/>
        </p:blipFill>
        <p:spPr bwMode="auto">
          <a:xfrm>
            <a:off x="1972380" y="1194010"/>
            <a:ext cx="2115967" cy="6272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CE7E2D9-FE8D-4712-873A-14BFBF2915C4}"/>
              </a:ext>
            </a:extLst>
          </p:cNvPr>
          <p:cNvCxnSpPr/>
          <p:nvPr/>
        </p:nvCxnSpPr>
        <p:spPr>
          <a:xfrm>
            <a:off x="2002608" y="1972382"/>
            <a:ext cx="187414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9186C4C-B03C-4947-8404-12DAC6B32207}"/>
              </a:ext>
            </a:extLst>
          </p:cNvPr>
          <p:cNvCxnSpPr>
            <a:cxnSpLocks/>
          </p:cNvCxnSpPr>
          <p:nvPr/>
        </p:nvCxnSpPr>
        <p:spPr>
          <a:xfrm>
            <a:off x="1966082" y="945887"/>
            <a:ext cx="2976208"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97A46E3-63FE-4DB8-B4F8-0F9278B980D6}"/>
              </a:ext>
            </a:extLst>
          </p:cNvPr>
          <p:cNvSpPr txBox="1"/>
          <p:nvPr/>
        </p:nvSpPr>
        <p:spPr>
          <a:xfrm>
            <a:off x="3060591" y="816158"/>
            <a:ext cx="686406" cy="307777"/>
          </a:xfrm>
          <a:prstGeom prst="rect">
            <a:avLst/>
          </a:prstGeom>
          <a:solidFill>
            <a:schemeClr val="bg1"/>
          </a:solidFill>
        </p:spPr>
        <p:txBody>
          <a:bodyPr wrap="none" rtlCol="0">
            <a:spAutoFit/>
          </a:bodyPr>
          <a:lstStyle/>
          <a:p>
            <a:r>
              <a:rPr lang="en-AU" sz="1400" dirty="0"/>
              <a:t>1.00 m</a:t>
            </a:r>
            <a:endParaRPr lang="en-US" sz="1400" dirty="0"/>
          </a:p>
        </p:txBody>
      </p:sp>
      <p:sp>
        <p:nvSpPr>
          <p:cNvPr id="8" name="TextBox 7">
            <a:extLst>
              <a:ext uri="{FF2B5EF4-FFF2-40B4-BE49-F238E27FC236}">
                <a16:creationId xmlns:a16="http://schemas.microsoft.com/office/drawing/2014/main" id="{AC4865FE-570A-4863-967F-AE74631CE5FC}"/>
              </a:ext>
            </a:extLst>
          </p:cNvPr>
          <p:cNvSpPr txBox="1"/>
          <p:nvPr/>
        </p:nvSpPr>
        <p:spPr>
          <a:xfrm>
            <a:off x="2593315" y="1852730"/>
            <a:ext cx="777777" cy="307777"/>
          </a:xfrm>
          <a:prstGeom prst="rect">
            <a:avLst/>
          </a:prstGeom>
          <a:solidFill>
            <a:schemeClr val="bg1"/>
          </a:solidFill>
        </p:spPr>
        <p:txBody>
          <a:bodyPr wrap="none" rtlCol="0">
            <a:spAutoFit/>
          </a:bodyPr>
          <a:lstStyle/>
          <a:p>
            <a:r>
              <a:rPr lang="en-AU" sz="1400" dirty="0"/>
              <a:t>0.080 m</a:t>
            </a:r>
            <a:endParaRPr lang="en-US" sz="1400" dirty="0"/>
          </a:p>
        </p:txBody>
      </p:sp>
      <p:sp>
        <p:nvSpPr>
          <p:cNvPr id="7" name="TextBox 6">
            <a:extLst>
              <a:ext uri="{FF2B5EF4-FFF2-40B4-BE49-F238E27FC236}">
                <a16:creationId xmlns:a16="http://schemas.microsoft.com/office/drawing/2014/main" id="{3FEABE78-DADB-4A34-8F72-51BD8C0EF14B}"/>
              </a:ext>
            </a:extLst>
          </p:cNvPr>
          <p:cNvSpPr txBox="1"/>
          <p:nvPr/>
        </p:nvSpPr>
        <p:spPr>
          <a:xfrm>
            <a:off x="211597" y="128469"/>
            <a:ext cx="2906565" cy="307777"/>
          </a:xfrm>
          <a:prstGeom prst="rect">
            <a:avLst/>
          </a:prstGeom>
          <a:noFill/>
        </p:spPr>
        <p:txBody>
          <a:bodyPr wrap="none" rtlCol="0">
            <a:spAutoFit/>
          </a:bodyPr>
          <a:lstStyle/>
          <a:p>
            <a:r>
              <a:rPr lang="en-AU" sz="1400" dirty="0">
                <a:solidFill>
                  <a:srgbClr val="0000FF"/>
                </a:solidFill>
              </a:rPr>
              <a:t>Stationary frame: Steve’s observation</a:t>
            </a:r>
            <a:endParaRPr lang="en-US" sz="1400" dirty="0">
              <a:solidFill>
                <a:srgbClr val="0000FF"/>
              </a:solidFill>
            </a:endParaRPr>
          </a:p>
        </p:txBody>
      </p:sp>
      <p:sp>
        <p:nvSpPr>
          <p:cNvPr id="9" name="TextBox 8">
            <a:extLst>
              <a:ext uri="{FF2B5EF4-FFF2-40B4-BE49-F238E27FC236}">
                <a16:creationId xmlns:a16="http://schemas.microsoft.com/office/drawing/2014/main" id="{3277BE72-1D8F-49DC-B464-A10E70DACFB5}"/>
              </a:ext>
            </a:extLst>
          </p:cNvPr>
          <p:cNvSpPr txBox="1"/>
          <p:nvPr/>
        </p:nvSpPr>
        <p:spPr>
          <a:xfrm>
            <a:off x="204039" y="536549"/>
            <a:ext cx="1830822" cy="307777"/>
          </a:xfrm>
          <a:prstGeom prst="rect">
            <a:avLst/>
          </a:prstGeom>
          <a:noFill/>
        </p:spPr>
        <p:txBody>
          <a:bodyPr wrap="none" rtlCol="0">
            <a:spAutoFit/>
          </a:bodyPr>
          <a:lstStyle/>
          <a:p>
            <a:r>
              <a:rPr lang="en-AU" sz="1400" dirty="0"/>
              <a:t>proper length of snake</a:t>
            </a:r>
            <a:endParaRPr lang="en-US" sz="1400" dirty="0"/>
          </a:p>
        </p:txBody>
      </p:sp>
      <p:sp>
        <p:nvSpPr>
          <p:cNvPr id="11" name="TextBox 10">
            <a:extLst>
              <a:ext uri="{FF2B5EF4-FFF2-40B4-BE49-F238E27FC236}">
                <a16:creationId xmlns:a16="http://schemas.microsoft.com/office/drawing/2014/main" id="{B6E6F00C-6E76-470C-82AD-28FCDAB0F8D4}"/>
              </a:ext>
            </a:extLst>
          </p:cNvPr>
          <p:cNvSpPr txBox="1"/>
          <p:nvPr/>
        </p:nvSpPr>
        <p:spPr>
          <a:xfrm>
            <a:off x="264496" y="1996314"/>
            <a:ext cx="2469888" cy="523220"/>
          </a:xfrm>
          <a:prstGeom prst="rect">
            <a:avLst/>
          </a:prstGeom>
          <a:noFill/>
        </p:spPr>
        <p:txBody>
          <a:bodyPr wrap="square" rtlCol="0">
            <a:spAutoFit/>
          </a:bodyPr>
          <a:lstStyle/>
          <a:p>
            <a:r>
              <a:rPr lang="en-AU" sz="1400" dirty="0"/>
              <a:t>contracted length of snake moving at 0.600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10" name="Picture 2" descr="Image result for clip art hatchet">
            <a:extLst>
              <a:ext uri="{FF2B5EF4-FFF2-40B4-BE49-F238E27FC236}">
                <a16:creationId xmlns:a16="http://schemas.microsoft.com/office/drawing/2014/main" id="{2A858029-3B38-4724-8598-19F157296D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1496289" y="1065539"/>
            <a:ext cx="488971" cy="559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lip art hatchet">
            <a:extLst>
              <a:ext uri="{FF2B5EF4-FFF2-40B4-BE49-F238E27FC236}">
                <a16:creationId xmlns:a16="http://schemas.microsoft.com/office/drawing/2014/main" id="{84E493DA-A29A-4CAE-83F3-F6522D2EB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4437230" y="1036571"/>
            <a:ext cx="488971" cy="55922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3B74174-43E3-4B38-BF8A-2C7ABE3A16AD}"/>
              </a:ext>
            </a:extLst>
          </p:cNvPr>
          <p:cNvCxnSpPr/>
          <p:nvPr/>
        </p:nvCxnSpPr>
        <p:spPr>
          <a:xfrm>
            <a:off x="3876754" y="1677659"/>
            <a:ext cx="536549"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4C373-2F53-424E-9F3E-FBE89A0E9761}"/>
              </a:ext>
            </a:extLst>
          </p:cNvPr>
          <p:cNvSpPr txBox="1"/>
          <p:nvPr/>
        </p:nvSpPr>
        <p:spPr>
          <a:xfrm>
            <a:off x="4035452" y="1692774"/>
            <a:ext cx="870751"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0.60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222B16A-82F7-43B3-9273-38259080670A}"/>
              </a:ext>
            </a:extLst>
          </p:cNvPr>
          <p:cNvSpPr txBox="1"/>
          <p:nvPr/>
        </p:nvSpPr>
        <p:spPr>
          <a:xfrm>
            <a:off x="1187713" y="976115"/>
            <a:ext cx="495649"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dirty="0"/>
              <a:t> = 0</a:t>
            </a:r>
            <a:endParaRPr lang="en-US" sz="1400" i="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0E8E63A-E96E-44A1-ACE1-E2764E9A524E}"/>
              </a:ext>
            </a:extLst>
          </p:cNvPr>
          <p:cNvSpPr txBox="1"/>
          <p:nvPr/>
        </p:nvSpPr>
        <p:spPr>
          <a:xfrm>
            <a:off x="3954844" y="1022716"/>
            <a:ext cx="495649"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dirty="0"/>
              <a:t> = 0</a:t>
            </a:r>
            <a:endParaRPr lang="en-US" sz="1400" i="1" dirty="0">
              <a:latin typeface="Times New Roman" panose="02020603050405020304" pitchFamily="18" charset="0"/>
              <a:cs typeface="Times New Roman" panose="02020603050405020304" pitchFamily="18" charset="0"/>
            </a:endParaRPr>
          </a:p>
        </p:txBody>
      </p:sp>
      <p:pic>
        <p:nvPicPr>
          <p:cNvPr id="19" name="Picture 2" descr="Image result for clip art snake">
            <a:extLst>
              <a:ext uri="{FF2B5EF4-FFF2-40B4-BE49-F238E27FC236}">
                <a16:creationId xmlns:a16="http://schemas.microsoft.com/office/drawing/2014/main" id="{015D2780-FA48-4894-8860-721232989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4" t="32474" b="32684"/>
          <a:stretch/>
        </p:blipFill>
        <p:spPr bwMode="auto">
          <a:xfrm>
            <a:off x="2011425" y="4270968"/>
            <a:ext cx="3074453" cy="62723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F6E3EBE3-19BE-4B55-9F0D-8E115D036C3D}"/>
              </a:ext>
            </a:extLst>
          </p:cNvPr>
          <p:cNvCxnSpPr/>
          <p:nvPr/>
        </p:nvCxnSpPr>
        <p:spPr>
          <a:xfrm>
            <a:off x="2018982" y="5117354"/>
            <a:ext cx="187414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86328E-0A4F-47C0-BB87-A85BE58081BA}"/>
              </a:ext>
            </a:extLst>
          </p:cNvPr>
          <p:cNvCxnSpPr>
            <a:cxnSpLocks/>
          </p:cNvCxnSpPr>
          <p:nvPr/>
        </p:nvCxnSpPr>
        <p:spPr>
          <a:xfrm>
            <a:off x="1990013" y="4090859"/>
            <a:ext cx="2976208"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F969F2-D5F9-47A9-B650-23445C25A20A}"/>
              </a:ext>
            </a:extLst>
          </p:cNvPr>
          <p:cNvSpPr txBox="1"/>
          <p:nvPr/>
        </p:nvSpPr>
        <p:spPr>
          <a:xfrm>
            <a:off x="3076965" y="3961130"/>
            <a:ext cx="686406" cy="307777"/>
          </a:xfrm>
          <a:prstGeom prst="rect">
            <a:avLst/>
          </a:prstGeom>
          <a:solidFill>
            <a:schemeClr val="bg1"/>
          </a:solidFill>
        </p:spPr>
        <p:txBody>
          <a:bodyPr wrap="none" rtlCol="0">
            <a:spAutoFit/>
          </a:bodyPr>
          <a:lstStyle/>
          <a:p>
            <a:r>
              <a:rPr lang="en-AU" sz="1400" dirty="0"/>
              <a:t>1.00 m</a:t>
            </a:r>
            <a:endParaRPr lang="en-US" sz="1400" dirty="0"/>
          </a:p>
        </p:txBody>
      </p:sp>
      <p:sp>
        <p:nvSpPr>
          <p:cNvPr id="23" name="TextBox 22">
            <a:extLst>
              <a:ext uri="{FF2B5EF4-FFF2-40B4-BE49-F238E27FC236}">
                <a16:creationId xmlns:a16="http://schemas.microsoft.com/office/drawing/2014/main" id="{4615DC81-EA6D-4B8C-9D7C-21358AB4A29E}"/>
              </a:ext>
            </a:extLst>
          </p:cNvPr>
          <p:cNvSpPr txBox="1"/>
          <p:nvPr/>
        </p:nvSpPr>
        <p:spPr>
          <a:xfrm>
            <a:off x="2609689" y="4997702"/>
            <a:ext cx="777777" cy="307777"/>
          </a:xfrm>
          <a:prstGeom prst="rect">
            <a:avLst/>
          </a:prstGeom>
          <a:solidFill>
            <a:schemeClr val="bg1"/>
          </a:solidFill>
        </p:spPr>
        <p:txBody>
          <a:bodyPr wrap="none" rtlCol="0">
            <a:spAutoFit/>
          </a:bodyPr>
          <a:lstStyle/>
          <a:p>
            <a:r>
              <a:rPr lang="en-AU" sz="1400" dirty="0"/>
              <a:t>0.080 m</a:t>
            </a:r>
            <a:endParaRPr lang="en-US" sz="1400" dirty="0"/>
          </a:p>
        </p:txBody>
      </p:sp>
      <p:sp>
        <p:nvSpPr>
          <p:cNvPr id="24" name="TextBox 23">
            <a:extLst>
              <a:ext uri="{FF2B5EF4-FFF2-40B4-BE49-F238E27FC236}">
                <a16:creationId xmlns:a16="http://schemas.microsoft.com/office/drawing/2014/main" id="{F82C085E-247A-4763-8D46-4E4B63D85B71}"/>
              </a:ext>
            </a:extLst>
          </p:cNvPr>
          <p:cNvSpPr txBox="1"/>
          <p:nvPr/>
        </p:nvSpPr>
        <p:spPr>
          <a:xfrm>
            <a:off x="76831" y="3137414"/>
            <a:ext cx="5160187" cy="523220"/>
          </a:xfrm>
          <a:prstGeom prst="rect">
            <a:avLst/>
          </a:prstGeom>
          <a:noFill/>
        </p:spPr>
        <p:txBody>
          <a:bodyPr wrap="square" rtlCol="0">
            <a:spAutoFit/>
          </a:bodyPr>
          <a:lstStyle/>
          <a:p>
            <a:r>
              <a:rPr lang="en-AU" sz="1400" dirty="0">
                <a:solidFill>
                  <a:srgbClr val="FF0000"/>
                </a:solidFill>
              </a:rPr>
              <a:t>Moving frame: Snake’s observation  “</a:t>
            </a:r>
            <a:r>
              <a:rPr lang="en-AU" sz="1400" i="1" dirty="0">
                <a:solidFill>
                  <a:srgbClr val="FF0000"/>
                </a:solidFill>
              </a:rPr>
              <a:t>I will be cut into two</a:t>
            </a:r>
            <a:r>
              <a:rPr lang="en-AU" sz="1400" dirty="0">
                <a:solidFill>
                  <a:srgbClr val="FF0000"/>
                </a:solidFill>
              </a:rPr>
              <a:t>”: incorrect conclusion</a:t>
            </a:r>
            <a:endParaRPr lang="en-US" sz="1400" dirty="0">
              <a:solidFill>
                <a:srgbClr val="FF0000"/>
              </a:solidFill>
            </a:endParaRPr>
          </a:p>
        </p:txBody>
      </p:sp>
      <p:sp>
        <p:nvSpPr>
          <p:cNvPr id="25" name="TextBox 24">
            <a:extLst>
              <a:ext uri="{FF2B5EF4-FFF2-40B4-BE49-F238E27FC236}">
                <a16:creationId xmlns:a16="http://schemas.microsoft.com/office/drawing/2014/main" id="{BB4E10C9-335B-4935-B39C-B2F097EFF799}"/>
              </a:ext>
            </a:extLst>
          </p:cNvPr>
          <p:cNvSpPr txBox="1"/>
          <p:nvPr/>
        </p:nvSpPr>
        <p:spPr>
          <a:xfrm>
            <a:off x="220413" y="3681521"/>
            <a:ext cx="1830822" cy="307777"/>
          </a:xfrm>
          <a:prstGeom prst="rect">
            <a:avLst/>
          </a:prstGeom>
          <a:noFill/>
        </p:spPr>
        <p:txBody>
          <a:bodyPr wrap="none" rtlCol="0">
            <a:spAutoFit/>
          </a:bodyPr>
          <a:lstStyle/>
          <a:p>
            <a:r>
              <a:rPr lang="en-AU" sz="1400" dirty="0"/>
              <a:t>proper length of snake</a:t>
            </a:r>
            <a:endParaRPr lang="en-US" sz="1400" dirty="0"/>
          </a:p>
        </p:txBody>
      </p:sp>
      <p:sp>
        <p:nvSpPr>
          <p:cNvPr id="26" name="TextBox 25">
            <a:extLst>
              <a:ext uri="{FF2B5EF4-FFF2-40B4-BE49-F238E27FC236}">
                <a16:creationId xmlns:a16="http://schemas.microsoft.com/office/drawing/2014/main" id="{C122A1FB-ACAA-4564-B08E-56AC6EE8E403}"/>
              </a:ext>
            </a:extLst>
          </p:cNvPr>
          <p:cNvSpPr txBox="1"/>
          <p:nvPr/>
        </p:nvSpPr>
        <p:spPr>
          <a:xfrm>
            <a:off x="61717" y="4710536"/>
            <a:ext cx="2469888" cy="523220"/>
          </a:xfrm>
          <a:prstGeom prst="rect">
            <a:avLst/>
          </a:prstGeom>
          <a:noFill/>
        </p:spPr>
        <p:txBody>
          <a:bodyPr wrap="square" rtlCol="0">
            <a:spAutoFit/>
          </a:bodyPr>
          <a:lstStyle/>
          <a:p>
            <a:r>
              <a:rPr lang="en-AU" sz="1400" dirty="0"/>
              <a:t>contracted length between knives moving at 0.600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27" name="Picture 2" descr="Image result for clip art hatchet">
            <a:extLst>
              <a:ext uri="{FF2B5EF4-FFF2-40B4-BE49-F238E27FC236}">
                <a16:creationId xmlns:a16="http://schemas.microsoft.com/office/drawing/2014/main" id="{AC903A9A-5F3A-4DFC-B116-D6EF7630D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3409478" y="5245823"/>
            <a:ext cx="488971" cy="559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clip art hatchet">
            <a:extLst>
              <a:ext uri="{FF2B5EF4-FFF2-40B4-BE49-F238E27FC236}">
                <a16:creationId xmlns:a16="http://schemas.microsoft.com/office/drawing/2014/main" id="{395F9BA2-FB21-4A4D-8A53-A1491DE232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1687733" y="5254641"/>
            <a:ext cx="488971" cy="55922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C035681E-B539-4AF6-8C84-80649B5302FD}"/>
              </a:ext>
            </a:extLst>
          </p:cNvPr>
          <p:cNvCxnSpPr/>
          <p:nvPr/>
        </p:nvCxnSpPr>
        <p:spPr>
          <a:xfrm>
            <a:off x="4376778" y="4784846"/>
            <a:ext cx="536549"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A858D05-325D-4410-AB0A-84592DB8DDD7}"/>
              </a:ext>
            </a:extLst>
          </p:cNvPr>
          <p:cNvSpPr txBox="1"/>
          <p:nvPr/>
        </p:nvSpPr>
        <p:spPr>
          <a:xfrm>
            <a:off x="4270980" y="4852860"/>
            <a:ext cx="870751"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0.60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0611BCB-01CA-4ED7-9813-54746DC73F7F}"/>
              </a:ext>
            </a:extLst>
          </p:cNvPr>
          <p:cNvSpPr txBox="1"/>
          <p:nvPr/>
        </p:nvSpPr>
        <p:spPr>
          <a:xfrm>
            <a:off x="1831320" y="5609820"/>
            <a:ext cx="495649"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dirty="0"/>
              <a:t> = 0</a:t>
            </a:r>
            <a:endParaRPr lang="en-US" sz="1400" i="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80D2739-A71F-48DF-9E6B-1DB9B2ED66CC}"/>
              </a:ext>
            </a:extLst>
          </p:cNvPr>
          <p:cNvSpPr txBox="1"/>
          <p:nvPr/>
        </p:nvSpPr>
        <p:spPr>
          <a:xfrm>
            <a:off x="3668937" y="5595965"/>
            <a:ext cx="495649"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dirty="0"/>
              <a:t> = 0</a:t>
            </a:r>
            <a:endParaRPr lang="en-US" sz="14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8E93920-72A6-426D-8759-3FB85CC22D02}"/>
              </a:ext>
            </a:extLst>
          </p:cNvPr>
          <p:cNvSpPr txBox="1"/>
          <p:nvPr/>
        </p:nvSpPr>
        <p:spPr>
          <a:xfrm>
            <a:off x="211597" y="5909593"/>
            <a:ext cx="4556885" cy="738664"/>
          </a:xfrm>
          <a:prstGeom prst="rect">
            <a:avLst/>
          </a:prstGeom>
          <a:noFill/>
        </p:spPr>
        <p:txBody>
          <a:bodyPr wrap="square" rtlCol="0">
            <a:spAutoFit/>
          </a:bodyPr>
          <a:lstStyle/>
          <a:p>
            <a:r>
              <a:rPr lang="en-AU" sz="1400" dirty="0">
                <a:solidFill>
                  <a:srgbClr val="FF0000"/>
                </a:solidFill>
              </a:rPr>
              <a:t>Using the concepts of special relativity, the snake will not see the knives drop simultaneously and the will not be cut into two pieces.</a:t>
            </a:r>
            <a:endParaRPr lang="en-US" sz="1400" dirty="0">
              <a:solidFill>
                <a:srgbClr val="FF0000"/>
              </a:solidFill>
            </a:endParaRPr>
          </a:p>
        </p:txBody>
      </p:sp>
    </p:spTree>
    <p:extLst>
      <p:ext uri="{BB962C8B-B14F-4D97-AF65-F5344CB8AC3E}">
        <p14:creationId xmlns:p14="http://schemas.microsoft.com/office/powerpoint/2010/main" val="693930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lip art snake">
            <a:extLst>
              <a:ext uri="{FF2B5EF4-FFF2-40B4-BE49-F238E27FC236}">
                <a16:creationId xmlns:a16="http://schemas.microsoft.com/office/drawing/2014/main" id="{39C316BE-7FF3-4AB0-872B-28A4432BDF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4" t="32474" r="50170" b="32684"/>
          <a:stretch/>
        </p:blipFill>
        <p:spPr bwMode="auto">
          <a:xfrm>
            <a:off x="770814" y="2206649"/>
            <a:ext cx="1035316" cy="6272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900C1-03A8-4E62-97DA-4585C0A65713}"/>
              </a:ext>
            </a:extLst>
          </p:cNvPr>
          <p:cNvSpPr txBox="1"/>
          <p:nvPr/>
        </p:nvSpPr>
        <p:spPr>
          <a:xfrm>
            <a:off x="114616" y="295973"/>
            <a:ext cx="3134905" cy="307777"/>
          </a:xfrm>
          <a:prstGeom prst="rect">
            <a:avLst/>
          </a:prstGeom>
          <a:noFill/>
        </p:spPr>
        <p:txBody>
          <a:bodyPr wrap="square" rtlCol="0">
            <a:spAutoFit/>
          </a:bodyPr>
          <a:lstStyle/>
          <a:p>
            <a:r>
              <a:rPr lang="en-AU" sz="1400" dirty="0">
                <a:solidFill>
                  <a:srgbClr val="FF0000"/>
                </a:solidFill>
              </a:rPr>
              <a:t>Moving frame of snake (Mary)</a:t>
            </a:r>
            <a:endParaRPr lang="en-US" sz="1400" dirty="0">
              <a:solidFill>
                <a:srgbClr val="FF0000"/>
              </a:solidFill>
            </a:endParaRPr>
          </a:p>
        </p:txBody>
      </p:sp>
      <p:sp>
        <p:nvSpPr>
          <p:cNvPr id="6" name="TextBox 5">
            <a:extLst>
              <a:ext uri="{FF2B5EF4-FFF2-40B4-BE49-F238E27FC236}">
                <a16:creationId xmlns:a16="http://schemas.microsoft.com/office/drawing/2014/main" id="{718E13FE-266D-4171-AEEC-1BD28D90FFAD}"/>
              </a:ext>
            </a:extLst>
          </p:cNvPr>
          <p:cNvSpPr txBox="1"/>
          <p:nvPr/>
        </p:nvSpPr>
        <p:spPr>
          <a:xfrm>
            <a:off x="544105" y="1760784"/>
            <a:ext cx="659155" cy="307777"/>
          </a:xfrm>
          <a:prstGeom prst="rect">
            <a:avLst/>
          </a:prstGeom>
          <a:noFill/>
        </p:spPr>
        <p:txBody>
          <a:bodyPr wrap="none" rtlCol="0">
            <a:spAutoFit/>
          </a:bodyPr>
          <a:lstStyle/>
          <a:p>
            <a:r>
              <a:rPr lang="en-AU" sz="1400" i="1" dirty="0" err="1">
                <a:latin typeface="Times New Roman" panose="02020603050405020304" pitchFamily="18" charset="0"/>
                <a:cs typeface="Times New Roman" panose="02020603050405020304" pitchFamily="18" charset="0"/>
              </a:rPr>
              <a:t>t</a:t>
            </a:r>
            <a:r>
              <a:rPr lang="en-AU" sz="1400" i="1" baseline="-25000" dirty="0" err="1">
                <a:latin typeface="Times New Roman" panose="02020603050405020304" pitchFamily="18" charset="0"/>
                <a:cs typeface="Times New Roman" panose="02020603050405020304" pitchFamily="18" charset="0"/>
              </a:rPr>
              <a:t>M</a:t>
            </a:r>
            <a:r>
              <a:rPr lang="en-AU" sz="1400" dirty="0">
                <a:latin typeface="Times New Roman" panose="02020603050405020304" pitchFamily="18" charset="0"/>
                <a:cs typeface="Times New Roman" panose="02020603050405020304" pitchFamily="18" charset="0"/>
              </a:rPr>
              <a:t>  = 0</a:t>
            </a:r>
            <a:endParaRPr lang="en-US" sz="14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8C41D4E5-BFEA-48C6-87CB-0387B7785F2D}"/>
              </a:ext>
            </a:extLst>
          </p:cNvPr>
          <p:cNvCxnSpPr>
            <a:cxnSpLocks/>
          </p:cNvCxnSpPr>
          <p:nvPr/>
        </p:nvCxnSpPr>
        <p:spPr>
          <a:xfrm>
            <a:off x="816158" y="2168864"/>
            <a:ext cx="0" cy="959741"/>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Image result for clip art hatchet">
            <a:extLst>
              <a:ext uri="{FF2B5EF4-FFF2-40B4-BE49-F238E27FC236}">
                <a16:creationId xmlns:a16="http://schemas.microsoft.com/office/drawing/2014/main" id="{33F0E1DB-88EF-4422-8441-0BA2052CFA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114108" y="1564301"/>
            <a:ext cx="488971" cy="5592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740861-330D-419E-9BF8-7E03851F3075}"/>
              </a:ext>
            </a:extLst>
          </p:cNvPr>
          <p:cNvSpPr txBox="1"/>
          <p:nvPr/>
        </p:nvSpPr>
        <p:spPr>
          <a:xfrm>
            <a:off x="530251" y="3099637"/>
            <a:ext cx="689612" cy="307777"/>
          </a:xfrm>
          <a:prstGeom prst="rect">
            <a:avLst/>
          </a:prstGeom>
          <a:noFill/>
        </p:spPr>
        <p:txBody>
          <a:bodyPr wrap="none" rtlCol="0">
            <a:spAutoFit/>
          </a:bodyPr>
          <a:lstStyle/>
          <a:p>
            <a:r>
              <a:rPr lang="en-AU" sz="1400" i="1" dirty="0" err="1">
                <a:latin typeface="Times New Roman" panose="02020603050405020304" pitchFamily="18" charset="0"/>
                <a:cs typeface="Times New Roman" panose="02020603050405020304" pitchFamily="18" charset="0"/>
              </a:rPr>
              <a:t>x</a:t>
            </a:r>
            <a:r>
              <a:rPr lang="en-AU" sz="1400" i="1" baseline="-25000" dirty="0" err="1">
                <a:latin typeface="Times New Roman" panose="02020603050405020304" pitchFamily="18" charset="0"/>
                <a:cs typeface="Times New Roman" panose="02020603050405020304" pitchFamily="18" charset="0"/>
              </a:rPr>
              <a:t>M</a:t>
            </a:r>
            <a:r>
              <a:rPr lang="en-AU" sz="1400" dirty="0">
                <a:latin typeface="Times New Roman" panose="02020603050405020304" pitchFamily="18" charset="0"/>
                <a:cs typeface="Times New Roman" panose="02020603050405020304" pitchFamily="18" charset="0"/>
              </a:rPr>
              <a:t>  = 0</a:t>
            </a:r>
            <a:endParaRPr lang="en-US" sz="1400" dirty="0">
              <a:latin typeface="Times New Roman" panose="02020603050405020304" pitchFamily="18" charset="0"/>
              <a:cs typeface="Times New Roman" panose="02020603050405020304" pitchFamily="18" charset="0"/>
            </a:endParaRPr>
          </a:p>
        </p:txBody>
      </p:sp>
      <p:pic>
        <p:nvPicPr>
          <p:cNvPr id="13" name="Picture 2" descr="Image result for clip art hatchet">
            <a:extLst>
              <a:ext uri="{FF2B5EF4-FFF2-40B4-BE49-F238E27FC236}">
                <a16:creationId xmlns:a16="http://schemas.microsoft.com/office/drawing/2014/main" id="{C633ABA6-84F7-435C-BBA3-B9AEF78C3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1150680" y="3160093"/>
            <a:ext cx="488971" cy="5592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clip art hatchet">
            <a:extLst>
              <a:ext uri="{FF2B5EF4-FFF2-40B4-BE49-F238E27FC236}">
                <a16:creationId xmlns:a16="http://schemas.microsoft.com/office/drawing/2014/main" id="{E355A1F0-4BC3-440E-8171-2238AF0A39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6" t="7201" r="20791" b="9934"/>
          <a:stretch/>
        </p:blipFill>
        <p:spPr bwMode="auto">
          <a:xfrm rot="2023847">
            <a:off x="2949253" y="3190321"/>
            <a:ext cx="488971" cy="559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49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7692" y="771904"/>
            <a:ext cx="1354139" cy="718262"/>
            <a:chOff x="2108410" y="4127222"/>
            <a:chExt cx="1354139" cy="718262"/>
          </a:xfrm>
        </p:grpSpPr>
        <p:pic>
          <p:nvPicPr>
            <p:cNvPr id="6" name="Picture 4" descr="Image result for clip art rocket"/>
            <p:cNvPicPr>
              <a:picLocks noChangeAspect="1" noChangeArrowheads="1"/>
            </p:cNvPicPr>
            <p:nvPr/>
          </p:nvPicPr>
          <p:blipFill rotWithShape="1">
            <a:blip r:embed="rId3">
              <a:extLst>
                <a:ext uri="{28A0092B-C50C-407E-A947-70E740481C1C}">
                  <a14:useLocalDpi xmlns:a14="http://schemas.microsoft.com/office/drawing/2010/main" val="0"/>
                </a:ext>
              </a:extLst>
            </a:blip>
            <a:srcRect l="21269" r="16884" b="2335"/>
            <a:stretch/>
          </p:blipFill>
          <p:spPr bwMode="auto">
            <a:xfrm rot="7073807">
              <a:off x="2525306" y="3908241"/>
              <a:ext cx="718262" cy="115622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p:cNvSpPr/>
            <p:nvPr/>
          </p:nvSpPr>
          <p:spPr>
            <a:xfrm>
              <a:off x="2108410" y="4315061"/>
              <a:ext cx="649904" cy="279610"/>
            </a:xfrm>
            <a:custGeom>
              <a:avLst/>
              <a:gdLst>
                <a:gd name="connsiteX0" fmla="*/ 83127 w 649904"/>
                <a:gd name="connsiteY0" fmla="*/ 0 h 279610"/>
                <a:gd name="connsiteX1" fmla="*/ 597005 w 649904"/>
                <a:gd name="connsiteY1" fmla="*/ 15114 h 279610"/>
                <a:gd name="connsiteX2" fmla="*/ 634790 w 649904"/>
                <a:gd name="connsiteY2" fmla="*/ 45342 h 279610"/>
                <a:gd name="connsiteX3" fmla="*/ 597005 w 649904"/>
                <a:gd name="connsiteY3" fmla="*/ 90684 h 279610"/>
                <a:gd name="connsiteX4" fmla="*/ 559220 w 649904"/>
                <a:gd name="connsiteY4" fmla="*/ 136027 h 279610"/>
                <a:gd name="connsiteX5" fmla="*/ 566777 w 649904"/>
                <a:gd name="connsiteY5" fmla="*/ 204040 h 279610"/>
                <a:gd name="connsiteX6" fmla="*/ 649904 w 649904"/>
                <a:gd name="connsiteY6" fmla="*/ 211597 h 279610"/>
                <a:gd name="connsiteX7" fmla="*/ 521435 w 649904"/>
                <a:gd name="connsiteY7" fmla="*/ 279610 h 279610"/>
                <a:gd name="connsiteX8" fmla="*/ 219154 w 649904"/>
                <a:gd name="connsiteY8" fmla="*/ 272053 h 279610"/>
                <a:gd name="connsiteX9" fmla="*/ 0 w 649904"/>
                <a:gd name="connsiteY9" fmla="*/ 196483 h 279610"/>
                <a:gd name="connsiteX10" fmla="*/ 83127 w 649904"/>
                <a:gd name="connsiteY10" fmla="*/ 0 h 2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904" h="279610">
                  <a:moveTo>
                    <a:pt x="83127" y="0"/>
                  </a:moveTo>
                  <a:lnTo>
                    <a:pt x="597005" y="15114"/>
                  </a:lnTo>
                  <a:lnTo>
                    <a:pt x="634790" y="45342"/>
                  </a:lnTo>
                  <a:lnTo>
                    <a:pt x="597005" y="90684"/>
                  </a:lnTo>
                  <a:lnTo>
                    <a:pt x="559220" y="136027"/>
                  </a:lnTo>
                  <a:lnTo>
                    <a:pt x="566777" y="204040"/>
                  </a:lnTo>
                  <a:lnTo>
                    <a:pt x="649904" y="211597"/>
                  </a:lnTo>
                  <a:lnTo>
                    <a:pt x="521435" y="279610"/>
                  </a:lnTo>
                  <a:lnTo>
                    <a:pt x="219154" y="272053"/>
                  </a:lnTo>
                  <a:lnTo>
                    <a:pt x="0" y="196483"/>
                  </a:lnTo>
                  <a:lnTo>
                    <a:pt x="8312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descr="Image result for clip art tru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60981" y="1400051"/>
            <a:ext cx="2735643" cy="80814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lip art rocket"/>
          <p:cNvPicPr>
            <a:picLocks noChangeAspect="1" noChangeArrowheads="1"/>
          </p:cNvPicPr>
          <p:nvPr/>
        </p:nvPicPr>
        <p:blipFill rotWithShape="1">
          <a:blip r:embed="rId3">
            <a:extLst>
              <a:ext uri="{28A0092B-C50C-407E-A947-70E740481C1C}">
                <a14:useLocalDpi xmlns:a14="http://schemas.microsoft.com/office/drawing/2010/main" val="0"/>
              </a:ext>
            </a:extLst>
          </a:blip>
          <a:srcRect l="21269" r="16884" b="2335"/>
          <a:stretch/>
        </p:blipFill>
        <p:spPr bwMode="auto">
          <a:xfrm rot="7000947">
            <a:off x="3075706" y="2297332"/>
            <a:ext cx="718262" cy="11562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flipH="1">
            <a:off x="1042873" y="1133553"/>
            <a:ext cx="249382" cy="2720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Image result for clip art tru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68038" y="3124313"/>
            <a:ext cx="2735643" cy="808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GIRL.WPG"/>
          <p:cNvPicPr>
            <a:picLocks noChangeAspect="1"/>
          </p:cNvPicPr>
          <p:nvPr/>
        </p:nvPicPr>
        <p:blipFill>
          <a:blip r:embed="rId5" cstate="print"/>
          <a:stretch>
            <a:fillRect/>
          </a:stretch>
        </p:blipFill>
        <p:spPr>
          <a:xfrm flipH="1">
            <a:off x="4737350" y="1358121"/>
            <a:ext cx="319956" cy="831192"/>
          </a:xfrm>
          <a:prstGeom prst="rect">
            <a:avLst/>
          </a:prstGeom>
        </p:spPr>
      </p:pic>
      <p:cxnSp>
        <p:nvCxnSpPr>
          <p:cNvPr id="11" name="Straight Arrow Connector 10"/>
          <p:cNvCxnSpPr/>
          <p:nvPr/>
        </p:nvCxnSpPr>
        <p:spPr>
          <a:xfrm flipV="1">
            <a:off x="3219296" y="1760787"/>
            <a:ext cx="56677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089608" y="2827587"/>
            <a:ext cx="9282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66111" y="4597190"/>
            <a:ext cx="14106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287167" y="2214208"/>
            <a:ext cx="4919623"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79556" y="929514"/>
            <a:ext cx="623312" cy="338554"/>
          </a:xfrm>
          <a:prstGeom prst="rect">
            <a:avLst/>
          </a:prstGeom>
          <a:noFill/>
        </p:spPr>
        <p:txBody>
          <a:bodyPr wrap="none" rtlCol="0">
            <a:spAutoFit/>
          </a:bodyPr>
          <a:lstStyle/>
          <a:p>
            <a:r>
              <a:rPr lang="en-AU" sz="1600" b="1" dirty="0">
                <a:solidFill>
                  <a:srgbClr val="7030A0"/>
                </a:solidFill>
              </a:rPr>
              <a:t>M</a:t>
            </a:r>
            <a:r>
              <a:rPr lang="en-AU" sz="1600" dirty="0"/>
              <a:t>ary</a:t>
            </a:r>
            <a:endParaRPr lang="en-US" sz="1600" dirty="0"/>
          </a:p>
        </p:txBody>
      </p:sp>
      <p:sp>
        <p:nvSpPr>
          <p:cNvPr id="21" name="TextBox 20"/>
          <p:cNvSpPr txBox="1"/>
          <p:nvPr/>
        </p:nvSpPr>
        <p:spPr>
          <a:xfrm>
            <a:off x="1059246" y="1429536"/>
            <a:ext cx="644728" cy="338554"/>
          </a:xfrm>
          <a:prstGeom prst="rect">
            <a:avLst/>
          </a:prstGeom>
          <a:noFill/>
        </p:spPr>
        <p:txBody>
          <a:bodyPr wrap="none" rtlCol="0">
            <a:spAutoFit/>
          </a:bodyPr>
          <a:lstStyle/>
          <a:p>
            <a:r>
              <a:rPr lang="en-AU" sz="1600" b="1" dirty="0">
                <a:solidFill>
                  <a:srgbClr val="7030A0"/>
                </a:solidFill>
              </a:rPr>
              <a:t>T</a:t>
            </a:r>
            <a:r>
              <a:rPr lang="en-AU" sz="1600" dirty="0"/>
              <a:t>ruck</a:t>
            </a:r>
            <a:endParaRPr lang="en-US" sz="16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701474393"/>
              </p:ext>
            </p:extLst>
          </p:nvPr>
        </p:nvGraphicFramePr>
        <p:xfrm>
          <a:off x="3508180" y="3223780"/>
          <a:ext cx="1346200" cy="304800"/>
        </p:xfrm>
        <a:graphic>
          <a:graphicData uri="http://schemas.openxmlformats.org/presentationml/2006/ole">
            <mc:AlternateContent xmlns:mc="http://schemas.openxmlformats.org/markup-compatibility/2006">
              <mc:Choice xmlns:v="urn:schemas-microsoft-com:vml" Requires="v">
                <p:oleObj spid="_x0000_s13627" name="Equation" r:id="rId6" imgW="1346040" imgH="304560" progId="Equation.DSMT4">
                  <p:embed/>
                </p:oleObj>
              </mc:Choice>
              <mc:Fallback>
                <p:oleObj name="Equation" r:id="rId6" imgW="1346040" imgH="304560" progId="Equation.DSMT4">
                  <p:embed/>
                  <p:pic>
                    <p:nvPicPr>
                      <p:cNvPr id="0" name=""/>
                      <p:cNvPicPr/>
                      <p:nvPr/>
                    </p:nvPicPr>
                    <p:blipFill>
                      <a:blip r:embed="rId7"/>
                      <a:stretch>
                        <a:fillRect/>
                      </a:stretch>
                    </p:blipFill>
                    <p:spPr>
                      <a:xfrm>
                        <a:off x="3508180" y="3223780"/>
                        <a:ext cx="1346200" cy="3048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865703944"/>
              </p:ext>
            </p:extLst>
          </p:nvPr>
        </p:nvGraphicFramePr>
        <p:xfrm>
          <a:off x="2431906" y="4766857"/>
          <a:ext cx="1371600" cy="304800"/>
        </p:xfrm>
        <a:graphic>
          <a:graphicData uri="http://schemas.openxmlformats.org/presentationml/2006/ole">
            <mc:AlternateContent xmlns:mc="http://schemas.openxmlformats.org/markup-compatibility/2006">
              <mc:Choice xmlns:v="urn:schemas-microsoft-com:vml" Requires="v">
                <p:oleObj spid="_x0000_s13628" name="Equation" r:id="rId8" imgW="1371600" imgH="304560" progId="Equation.DSMT4">
                  <p:embed/>
                </p:oleObj>
              </mc:Choice>
              <mc:Fallback>
                <p:oleObj name="Equation" r:id="rId8" imgW="1371600" imgH="304560" progId="Equation.DSMT4">
                  <p:embed/>
                  <p:pic>
                    <p:nvPicPr>
                      <p:cNvPr id="19" name="Object 18"/>
                      <p:cNvPicPr/>
                      <p:nvPr/>
                    </p:nvPicPr>
                    <p:blipFill>
                      <a:blip r:embed="rId9"/>
                      <a:stretch>
                        <a:fillRect/>
                      </a:stretch>
                    </p:blipFill>
                    <p:spPr>
                      <a:xfrm>
                        <a:off x="2431906" y="4766857"/>
                        <a:ext cx="1371600" cy="3048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281896654"/>
              </p:ext>
            </p:extLst>
          </p:nvPr>
        </p:nvGraphicFramePr>
        <p:xfrm>
          <a:off x="3289343" y="1358127"/>
          <a:ext cx="1333500" cy="304800"/>
        </p:xfrm>
        <a:graphic>
          <a:graphicData uri="http://schemas.openxmlformats.org/presentationml/2006/ole">
            <mc:AlternateContent xmlns:mc="http://schemas.openxmlformats.org/markup-compatibility/2006">
              <mc:Choice xmlns:v="urn:schemas-microsoft-com:vml" Requires="v">
                <p:oleObj spid="_x0000_s13629" name="Equation" r:id="rId10" imgW="1333440" imgH="304560" progId="Equation.DSMT4">
                  <p:embed/>
                </p:oleObj>
              </mc:Choice>
              <mc:Fallback>
                <p:oleObj name="Equation" r:id="rId10" imgW="1333440" imgH="304560" progId="Equation.DSMT4">
                  <p:embed/>
                  <p:pic>
                    <p:nvPicPr>
                      <p:cNvPr id="19" name="Object 18"/>
                      <p:cNvPicPr/>
                      <p:nvPr/>
                    </p:nvPicPr>
                    <p:blipFill>
                      <a:blip r:embed="rId11"/>
                      <a:stretch>
                        <a:fillRect/>
                      </a:stretch>
                    </p:blipFill>
                    <p:spPr>
                      <a:xfrm>
                        <a:off x="3289343" y="1358127"/>
                        <a:ext cx="1333500" cy="304800"/>
                      </a:xfrm>
                      <a:prstGeom prst="rect">
                        <a:avLst/>
                      </a:prstGeom>
                    </p:spPr>
                  </p:pic>
                </p:oleObj>
              </mc:Fallback>
            </mc:AlternateContent>
          </a:graphicData>
        </a:graphic>
      </p:graphicFrame>
      <p:sp>
        <p:nvSpPr>
          <p:cNvPr id="26" name="TextBox 25"/>
          <p:cNvSpPr txBox="1"/>
          <p:nvPr/>
        </p:nvSpPr>
        <p:spPr>
          <a:xfrm>
            <a:off x="1520225" y="598264"/>
            <a:ext cx="752450" cy="338554"/>
          </a:xfrm>
          <a:prstGeom prst="rect">
            <a:avLst/>
          </a:prstGeom>
          <a:noFill/>
        </p:spPr>
        <p:txBody>
          <a:bodyPr wrap="none" rtlCol="0">
            <a:spAutoFit/>
          </a:bodyPr>
          <a:lstStyle/>
          <a:p>
            <a:r>
              <a:rPr lang="en-AU" sz="1600" b="1" dirty="0">
                <a:solidFill>
                  <a:srgbClr val="7030A0"/>
                </a:solidFill>
              </a:rPr>
              <a:t>R</a:t>
            </a:r>
            <a:r>
              <a:rPr lang="en-AU" sz="1600" dirty="0"/>
              <a:t>ocket</a:t>
            </a:r>
            <a:endParaRPr lang="en-US" sz="1600" dirty="0"/>
          </a:p>
        </p:txBody>
      </p:sp>
      <p:cxnSp>
        <p:nvCxnSpPr>
          <p:cNvPr id="3" name="Straight Connector 2">
            <a:extLst>
              <a:ext uri="{FF2B5EF4-FFF2-40B4-BE49-F238E27FC236}">
                <a16:creationId xmlns:a16="http://schemas.microsoft.com/office/drawing/2014/main" id="{98C820B1-8DD9-437F-B542-2ACC7EE6BC31}"/>
              </a:ext>
            </a:extLst>
          </p:cNvPr>
          <p:cNvCxnSpPr/>
          <p:nvPr/>
        </p:nvCxnSpPr>
        <p:spPr>
          <a:xfrm>
            <a:off x="249382" y="2539160"/>
            <a:ext cx="49045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A19B57-2E73-4957-9D4D-3E92D9316F12}"/>
              </a:ext>
            </a:extLst>
          </p:cNvPr>
          <p:cNvCxnSpPr/>
          <p:nvPr/>
        </p:nvCxnSpPr>
        <p:spPr>
          <a:xfrm>
            <a:off x="303541" y="4127395"/>
            <a:ext cx="4904509"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4" descr="Image result for clip art rocket">
            <a:extLst>
              <a:ext uri="{FF2B5EF4-FFF2-40B4-BE49-F238E27FC236}">
                <a16:creationId xmlns:a16="http://schemas.microsoft.com/office/drawing/2014/main" id="{210B68E8-EB8F-4528-94F0-6084E79584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69" r="16884" b="2335"/>
          <a:stretch/>
        </p:blipFill>
        <p:spPr bwMode="auto">
          <a:xfrm rot="7000947">
            <a:off x="1437091" y="4082049"/>
            <a:ext cx="718262" cy="11562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GIRL.WPG">
            <a:extLst>
              <a:ext uri="{FF2B5EF4-FFF2-40B4-BE49-F238E27FC236}">
                <a16:creationId xmlns:a16="http://schemas.microsoft.com/office/drawing/2014/main" id="{EC9942F3-B46F-4A55-8C6D-8B516851E3CE}"/>
              </a:ext>
            </a:extLst>
          </p:cNvPr>
          <p:cNvPicPr>
            <a:picLocks noChangeAspect="1"/>
          </p:cNvPicPr>
          <p:nvPr/>
        </p:nvPicPr>
        <p:blipFill>
          <a:blip r:embed="rId5" cstate="print"/>
          <a:stretch>
            <a:fillRect/>
          </a:stretch>
        </p:blipFill>
        <p:spPr>
          <a:xfrm flipH="1">
            <a:off x="612488" y="4843158"/>
            <a:ext cx="319956" cy="831192"/>
          </a:xfrm>
          <a:prstGeom prst="rect">
            <a:avLst/>
          </a:prstGeom>
        </p:spPr>
      </p:pic>
      <p:cxnSp>
        <p:nvCxnSpPr>
          <p:cNvPr id="29" name="Straight Connector 28">
            <a:extLst>
              <a:ext uri="{FF2B5EF4-FFF2-40B4-BE49-F238E27FC236}">
                <a16:creationId xmlns:a16="http://schemas.microsoft.com/office/drawing/2014/main" id="{958A996F-DBD7-41FB-BE59-CCABAEB7B18B}"/>
              </a:ext>
            </a:extLst>
          </p:cNvPr>
          <p:cNvCxnSpPr/>
          <p:nvPr/>
        </p:nvCxnSpPr>
        <p:spPr>
          <a:xfrm>
            <a:off x="258213" y="5699245"/>
            <a:ext cx="831272"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E8AD159-2059-4994-B628-3E11683202B1}"/>
              </a:ext>
            </a:extLst>
          </p:cNvPr>
          <p:cNvSpPr txBox="1"/>
          <p:nvPr/>
        </p:nvSpPr>
        <p:spPr>
          <a:xfrm>
            <a:off x="462251" y="4452336"/>
            <a:ext cx="623312" cy="338554"/>
          </a:xfrm>
          <a:prstGeom prst="rect">
            <a:avLst/>
          </a:prstGeom>
          <a:noFill/>
        </p:spPr>
        <p:txBody>
          <a:bodyPr wrap="none" rtlCol="0">
            <a:spAutoFit/>
          </a:bodyPr>
          <a:lstStyle/>
          <a:p>
            <a:r>
              <a:rPr lang="en-AU" sz="1600" b="1" dirty="0">
                <a:solidFill>
                  <a:srgbClr val="7030A0"/>
                </a:solidFill>
              </a:rPr>
              <a:t>M</a:t>
            </a:r>
            <a:r>
              <a:rPr lang="en-AU" sz="1600" dirty="0"/>
              <a:t>ary</a:t>
            </a:r>
            <a:endParaRPr lang="en-US" sz="1600" dirty="0"/>
          </a:p>
        </p:txBody>
      </p:sp>
      <p:sp>
        <p:nvSpPr>
          <p:cNvPr id="31" name="TextBox 30">
            <a:extLst>
              <a:ext uri="{FF2B5EF4-FFF2-40B4-BE49-F238E27FC236}">
                <a16:creationId xmlns:a16="http://schemas.microsoft.com/office/drawing/2014/main" id="{1B1A72E3-DAE5-480F-970F-5F26527E9542}"/>
              </a:ext>
            </a:extLst>
          </p:cNvPr>
          <p:cNvSpPr txBox="1"/>
          <p:nvPr/>
        </p:nvSpPr>
        <p:spPr>
          <a:xfrm>
            <a:off x="1181418" y="3153797"/>
            <a:ext cx="644728" cy="338554"/>
          </a:xfrm>
          <a:prstGeom prst="rect">
            <a:avLst/>
          </a:prstGeom>
          <a:noFill/>
        </p:spPr>
        <p:txBody>
          <a:bodyPr wrap="none" rtlCol="0">
            <a:spAutoFit/>
          </a:bodyPr>
          <a:lstStyle/>
          <a:p>
            <a:r>
              <a:rPr lang="en-AU" sz="1600" b="1" dirty="0">
                <a:solidFill>
                  <a:srgbClr val="7030A0"/>
                </a:solidFill>
              </a:rPr>
              <a:t>T</a:t>
            </a:r>
            <a:r>
              <a:rPr lang="en-AU" sz="1600" dirty="0"/>
              <a:t>ruck</a:t>
            </a:r>
            <a:endParaRPr lang="en-US" sz="1600" dirty="0"/>
          </a:p>
        </p:txBody>
      </p:sp>
      <p:sp>
        <p:nvSpPr>
          <p:cNvPr id="32" name="TextBox 31">
            <a:extLst>
              <a:ext uri="{FF2B5EF4-FFF2-40B4-BE49-F238E27FC236}">
                <a16:creationId xmlns:a16="http://schemas.microsoft.com/office/drawing/2014/main" id="{B8D37514-9C4C-4F51-9388-0FECB55FC429}"/>
              </a:ext>
            </a:extLst>
          </p:cNvPr>
          <p:cNvSpPr txBox="1"/>
          <p:nvPr/>
        </p:nvSpPr>
        <p:spPr>
          <a:xfrm>
            <a:off x="2178945" y="2534121"/>
            <a:ext cx="752450" cy="338554"/>
          </a:xfrm>
          <a:prstGeom prst="rect">
            <a:avLst/>
          </a:prstGeom>
          <a:noFill/>
        </p:spPr>
        <p:txBody>
          <a:bodyPr wrap="none" rtlCol="0">
            <a:spAutoFit/>
          </a:bodyPr>
          <a:lstStyle/>
          <a:p>
            <a:r>
              <a:rPr lang="en-AU" sz="1600" b="1" dirty="0">
                <a:solidFill>
                  <a:srgbClr val="7030A0"/>
                </a:solidFill>
              </a:rPr>
              <a:t>R</a:t>
            </a:r>
            <a:r>
              <a:rPr lang="en-AU" sz="1600" dirty="0"/>
              <a:t>ocket</a:t>
            </a:r>
            <a:endParaRPr lang="en-US" sz="1600" dirty="0"/>
          </a:p>
        </p:txBody>
      </p:sp>
      <p:sp>
        <p:nvSpPr>
          <p:cNvPr id="33" name="TextBox 32">
            <a:extLst>
              <a:ext uri="{FF2B5EF4-FFF2-40B4-BE49-F238E27FC236}">
                <a16:creationId xmlns:a16="http://schemas.microsoft.com/office/drawing/2014/main" id="{501C092E-3350-409C-873B-FF04A416F0F4}"/>
              </a:ext>
            </a:extLst>
          </p:cNvPr>
          <p:cNvSpPr txBox="1"/>
          <p:nvPr/>
        </p:nvSpPr>
        <p:spPr>
          <a:xfrm>
            <a:off x="1899336" y="4136211"/>
            <a:ext cx="752450" cy="338554"/>
          </a:xfrm>
          <a:prstGeom prst="rect">
            <a:avLst/>
          </a:prstGeom>
          <a:noFill/>
        </p:spPr>
        <p:txBody>
          <a:bodyPr wrap="none" rtlCol="0">
            <a:spAutoFit/>
          </a:bodyPr>
          <a:lstStyle/>
          <a:p>
            <a:r>
              <a:rPr lang="en-AU" sz="1600" b="1" dirty="0">
                <a:solidFill>
                  <a:srgbClr val="7030A0"/>
                </a:solidFill>
              </a:rPr>
              <a:t>R</a:t>
            </a:r>
            <a:r>
              <a:rPr lang="en-AU" sz="1600" dirty="0"/>
              <a:t>ocket</a:t>
            </a:r>
            <a:endParaRPr lang="en-US" sz="1600" dirty="0"/>
          </a:p>
        </p:txBody>
      </p:sp>
    </p:spTree>
    <p:extLst>
      <p:ext uri="{BB962C8B-B14F-4D97-AF65-F5344CB8AC3E}">
        <p14:creationId xmlns:p14="http://schemas.microsoft.com/office/powerpoint/2010/main" val="599426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IRL.WPG"/>
          <p:cNvPicPr>
            <a:picLocks noChangeAspect="1"/>
          </p:cNvPicPr>
          <p:nvPr/>
        </p:nvPicPr>
        <p:blipFill>
          <a:blip r:embed="rId3" cstate="print"/>
          <a:stretch>
            <a:fillRect/>
          </a:stretch>
        </p:blipFill>
        <p:spPr>
          <a:xfrm flipH="1">
            <a:off x="422292" y="1350564"/>
            <a:ext cx="319956" cy="831192"/>
          </a:xfrm>
          <a:prstGeom prst="rect">
            <a:avLst/>
          </a:prstGeom>
        </p:spPr>
      </p:pic>
      <p:pic>
        <p:nvPicPr>
          <p:cNvPr id="5" name="Picture 4" descr="Image result for clip art rocket"/>
          <p:cNvPicPr>
            <a:picLocks noChangeAspect="1" noChangeArrowheads="1"/>
          </p:cNvPicPr>
          <p:nvPr/>
        </p:nvPicPr>
        <p:blipFill rotWithShape="1">
          <a:blip r:embed="rId4">
            <a:extLst>
              <a:ext uri="{28A0092B-C50C-407E-A947-70E740481C1C}">
                <a14:useLocalDpi xmlns:a14="http://schemas.microsoft.com/office/drawing/2010/main" val="0"/>
              </a:ext>
            </a:extLst>
          </a:blip>
          <a:srcRect l="21269" r="16884" b="2335"/>
          <a:stretch/>
        </p:blipFill>
        <p:spPr bwMode="auto">
          <a:xfrm rot="7000947">
            <a:off x="1753231" y="1194008"/>
            <a:ext cx="718262" cy="1156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OY.WPG"/>
          <p:cNvPicPr>
            <a:picLocks noChangeAspect="1"/>
          </p:cNvPicPr>
          <p:nvPr/>
        </p:nvPicPr>
        <p:blipFill>
          <a:blip r:embed="rId5" cstate="print"/>
          <a:stretch>
            <a:fillRect/>
          </a:stretch>
        </p:blipFill>
        <p:spPr>
          <a:xfrm flipH="1">
            <a:off x="401325" y="2352559"/>
            <a:ext cx="303971" cy="725301"/>
          </a:xfrm>
          <a:prstGeom prst="rect">
            <a:avLst/>
          </a:prstGeom>
        </p:spPr>
      </p:pic>
      <p:cxnSp>
        <p:nvCxnSpPr>
          <p:cNvPr id="7" name="Straight Arrow Connector 6"/>
          <p:cNvCxnSpPr/>
          <p:nvPr/>
        </p:nvCxnSpPr>
        <p:spPr>
          <a:xfrm flipV="1">
            <a:off x="755706" y="1730559"/>
            <a:ext cx="56677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087001" y="2260810"/>
            <a:ext cx="56677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095820" y="2677706"/>
            <a:ext cx="14106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3932467106"/>
              </p:ext>
            </p:extLst>
          </p:nvPr>
        </p:nvGraphicFramePr>
        <p:xfrm>
          <a:off x="2553084" y="2677181"/>
          <a:ext cx="279400" cy="279400"/>
        </p:xfrm>
        <a:graphic>
          <a:graphicData uri="http://schemas.openxmlformats.org/presentationml/2006/ole">
            <mc:AlternateContent xmlns:mc="http://schemas.openxmlformats.org/markup-compatibility/2006">
              <mc:Choice xmlns:v="urn:schemas-microsoft-com:vml" Requires="v">
                <p:oleObj spid="_x0000_s14750" name="Equation" r:id="rId6" imgW="279360" imgH="279360" progId="Equation.DSMT4">
                  <p:embed/>
                </p:oleObj>
              </mc:Choice>
              <mc:Fallback>
                <p:oleObj name="Equation" r:id="rId6" imgW="279360" imgH="279360" progId="Equation.DSMT4">
                  <p:embed/>
                  <p:pic>
                    <p:nvPicPr>
                      <p:cNvPr id="0" name=""/>
                      <p:cNvPicPr/>
                      <p:nvPr/>
                    </p:nvPicPr>
                    <p:blipFill>
                      <a:blip r:embed="rId7"/>
                      <a:stretch>
                        <a:fillRect/>
                      </a:stretch>
                    </p:blipFill>
                    <p:spPr>
                      <a:xfrm>
                        <a:off x="2553084" y="2677181"/>
                        <a:ext cx="279400" cy="279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6212060"/>
              </p:ext>
            </p:extLst>
          </p:nvPr>
        </p:nvGraphicFramePr>
        <p:xfrm>
          <a:off x="2188326" y="2247690"/>
          <a:ext cx="330200" cy="279400"/>
        </p:xfrm>
        <a:graphic>
          <a:graphicData uri="http://schemas.openxmlformats.org/presentationml/2006/ole">
            <mc:AlternateContent xmlns:mc="http://schemas.openxmlformats.org/markup-compatibility/2006">
              <mc:Choice xmlns:v="urn:schemas-microsoft-com:vml" Requires="v">
                <p:oleObj spid="_x0000_s14751" name="Equation" r:id="rId8" imgW="330120" imgH="279360" progId="Equation.DSMT4">
                  <p:embed/>
                </p:oleObj>
              </mc:Choice>
              <mc:Fallback>
                <p:oleObj name="Equation" r:id="rId8" imgW="330120" imgH="279360" progId="Equation.DSMT4">
                  <p:embed/>
                  <p:pic>
                    <p:nvPicPr>
                      <p:cNvPr id="10" name="Object 9"/>
                      <p:cNvPicPr/>
                      <p:nvPr/>
                    </p:nvPicPr>
                    <p:blipFill>
                      <a:blip r:embed="rId9"/>
                      <a:stretch>
                        <a:fillRect/>
                      </a:stretch>
                    </p:blipFill>
                    <p:spPr>
                      <a:xfrm>
                        <a:off x="2188326" y="2247690"/>
                        <a:ext cx="330200" cy="2794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84167183"/>
              </p:ext>
            </p:extLst>
          </p:nvPr>
        </p:nvGraphicFramePr>
        <p:xfrm>
          <a:off x="879216" y="1773238"/>
          <a:ext cx="304800" cy="279400"/>
        </p:xfrm>
        <a:graphic>
          <a:graphicData uri="http://schemas.openxmlformats.org/presentationml/2006/ole">
            <mc:AlternateContent xmlns:mc="http://schemas.openxmlformats.org/markup-compatibility/2006">
              <mc:Choice xmlns:v="urn:schemas-microsoft-com:vml" Requires="v">
                <p:oleObj spid="_x0000_s14752" name="Equation" r:id="rId10" imgW="304560" imgH="279360" progId="Equation.DSMT4">
                  <p:embed/>
                </p:oleObj>
              </mc:Choice>
              <mc:Fallback>
                <p:oleObj name="Equation" r:id="rId10" imgW="304560" imgH="279360" progId="Equation.DSMT4">
                  <p:embed/>
                  <p:pic>
                    <p:nvPicPr>
                      <p:cNvPr id="11" name="Object 10"/>
                      <p:cNvPicPr/>
                      <p:nvPr/>
                    </p:nvPicPr>
                    <p:blipFill>
                      <a:blip r:embed="rId11"/>
                      <a:stretch>
                        <a:fillRect/>
                      </a:stretch>
                    </p:blipFill>
                    <p:spPr>
                      <a:xfrm>
                        <a:off x="879216" y="1773238"/>
                        <a:ext cx="304800" cy="279400"/>
                      </a:xfrm>
                      <a:prstGeom prst="rect">
                        <a:avLst/>
                      </a:prstGeom>
                    </p:spPr>
                  </p:pic>
                </p:oleObj>
              </mc:Fallback>
            </mc:AlternateContent>
          </a:graphicData>
        </a:graphic>
      </p:graphicFrame>
      <p:cxnSp>
        <p:nvCxnSpPr>
          <p:cNvPr id="14" name="Straight Connector 13"/>
          <p:cNvCxnSpPr/>
          <p:nvPr/>
        </p:nvCxnSpPr>
        <p:spPr>
          <a:xfrm>
            <a:off x="181372" y="3075709"/>
            <a:ext cx="733031"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2110962965"/>
              </p:ext>
            </p:extLst>
          </p:nvPr>
        </p:nvGraphicFramePr>
        <p:xfrm>
          <a:off x="3117548" y="1604609"/>
          <a:ext cx="1447800" cy="762000"/>
        </p:xfrm>
        <a:graphic>
          <a:graphicData uri="http://schemas.openxmlformats.org/presentationml/2006/ole">
            <mc:AlternateContent xmlns:mc="http://schemas.openxmlformats.org/markup-compatibility/2006">
              <mc:Choice xmlns:v="urn:schemas-microsoft-com:vml" Requires="v">
                <p:oleObj spid="_x0000_s14753" name="Equation" r:id="rId12" imgW="1447560" imgH="761760" progId="Equation.DSMT4">
                  <p:embed/>
                </p:oleObj>
              </mc:Choice>
              <mc:Fallback>
                <p:oleObj name="Equation" r:id="rId12" imgW="1447560" imgH="761760" progId="Equation.DSMT4">
                  <p:embed/>
                  <p:pic>
                    <p:nvPicPr>
                      <p:cNvPr id="0" name=""/>
                      <p:cNvPicPr/>
                      <p:nvPr/>
                    </p:nvPicPr>
                    <p:blipFill>
                      <a:blip r:embed="rId13"/>
                      <a:stretch>
                        <a:fillRect/>
                      </a:stretch>
                    </p:blipFill>
                    <p:spPr>
                      <a:xfrm>
                        <a:off x="3117548" y="1604609"/>
                        <a:ext cx="1447800" cy="762000"/>
                      </a:xfrm>
                      <a:prstGeom prst="rect">
                        <a:avLst/>
                      </a:prstGeom>
                    </p:spPr>
                  </p:pic>
                </p:oleObj>
              </mc:Fallback>
            </mc:AlternateContent>
          </a:graphicData>
        </a:graphic>
      </p:graphicFrame>
    </p:spTree>
    <p:extLst>
      <p:ext uri="{BB962C8B-B14F-4D97-AF65-F5344CB8AC3E}">
        <p14:creationId xmlns:p14="http://schemas.microsoft.com/office/powerpoint/2010/main" val="63264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Image result for clip art spaceship">
            <a:extLst>
              <a:ext uri="{FF2B5EF4-FFF2-40B4-BE49-F238E27FC236}">
                <a16:creationId xmlns:a16="http://schemas.microsoft.com/office/drawing/2014/main" id="{0AF107B6-1942-440A-B6AF-AA66B45E1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62" y="934985"/>
            <a:ext cx="27813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Image result for clip art missile">
            <a:extLst>
              <a:ext uri="{FF2B5EF4-FFF2-40B4-BE49-F238E27FC236}">
                <a16:creationId xmlns:a16="http://schemas.microsoft.com/office/drawing/2014/main" id="{457E0CB5-1C91-4099-A7FB-FCAA3E371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19441" y="1902464"/>
            <a:ext cx="494946" cy="1314923"/>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Image result for clip space man">
            <a:extLst>
              <a:ext uri="{FF2B5EF4-FFF2-40B4-BE49-F238E27FC236}">
                <a16:creationId xmlns:a16="http://schemas.microsoft.com/office/drawing/2014/main" id="{08B39950-405C-4D55-9687-2E602B4FD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9" y="627233"/>
            <a:ext cx="609851" cy="93667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FE8F0702-8F79-4549-91E9-4A5CC68D63CD}"/>
              </a:ext>
            </a:extLst>
          </p:cNvPr>
          <p:cNvSpPr/>
          <p:nvPr/>
        </p:nvSpPr>
        <p:spPr>
          <a:xfrm>
            <a:off x="1005084" y="1012641"/>
            <a:ext cx="1246909" cy="725475"/>
          </a:xfrm>
          <a:custGeom>
            <a:avLst/>
            <a:gdLst>
              <a:gd name="connsiteX0" fmla="*/ 0 w 1246909"/>
              <a:gd name="connsiteY0" fmla="*/ 604562 h 725475"/>
              <a:gd name="connsiteX1" fmla="*/ 226711 w 1246909"/>
              <a:gd name="connsiteY1" fmla="*/ 695247 h 725475"/>
              <a:gd name="connsiteX2" fmla="*/ 733032 w 1246909"/>
              <a:gd name="connsiteY2" fmla="*/ 725475 h 725475"/>
              <a:gd name="connsiteX3" fmla="*/ 1020199 w 1246909"/>
              <a:gd name="connsiteY3" fmla="*/ 695247 h 725475"/>
              <a:gd name="connsiteX4" fmla="*/ 1246909 w 1246909"/>
              <a:gd name="connsiteY4" fmla="*/ 642347 h 725475"/>
              <a:gd name="connsiteX5" fmla="*/ 1163782 w 1246909"/>
              <a:gd name="connsiteY5" fmla="*/ 430751 h 725475"/>
              <a:gd name="connsiteX6" fmla="*/ 1065541 w 1246909"/>
              <a:gd name="connsiteY6" fmla="*/ 241825 h 725475"/>
              <a:gd name="connsiteX7" fmla="*/ 944628 w 1246909"/>
              <a:gd name="connsiteY7" fmla="*/ 113356 h 725475"/>
              <a:gd name="connsiteX8" fmla="*/ 801045 w 1246909"/>
              <a:gd name="connsiteY8" fmla="*/ 30228 h 725475"/>
              <a:gd name="connsiteX9" fmla="*/ 612119 w 1246909"/>
              <a:gd name="connsiteY9" fmla="*/ 0 h 725475"/>
              <a:gd name="connsiteX10" fmla="*/ 423194 w 1246909"/>
              <a:gd name="connsiteY10" fmla="*/ 45342 h 725475"/>
              <a:gd name="connsiteX11" fmla="*/ 347623 w 1246909"/>
              <a:gd name="connsiteY11" fmla="*/ 98242 h 725475"/>
              <a:gd name="connsiteX12" fmla="*/ 241825 w 1246909"/>
              <a:gd name="connsiteY12" fmla="*/ 181369 h 725475"/>
              <a:gd name="connsiteX13" fmla="*/ 166255 w 1246909"/>
              <a:gd name="connsiteY13" fmla="*/ 294724 h 725475"/>
              <a:gd name="connsiteX14" fmla="*/ 105799 w 1246909"/>
              <a:gd name="connsiteY14" fmla="*/ 355180 h 725475"/>
              <a:gd name="connsiteX15" fmla="*/ 0 w 1246909"/>
              <a:gd name="connsiteY15" fmla="*/ 604562 h 7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6909" h="725475">
                <a:moveTo>
                  <a:pt x="0" y="604562"/>
                </a:moveTo>
                <a:lnTo>
                  <a:pt x="226711" y="695247"/>
                </a:lnTo>
                <a:lnTo>
                  <a:pt x="733032" y="725475"/>
                </a:lnTo>
                <a:lnTo>
                  <a:pt x="1020199" y="695247"/>
                </a:lnTo>
                <a:lnTo>
                  <a:pt x="1246909" y="642347"/>
                </a:lnTo>
                <a:lnTo>
                  <a:pt x="1163782" y="430751"/>
                </a:lnTo>
                <a:lnTo>
                  <a:pt x="1065541" y="241825"/>
                </a:lnTo>
                <a:lnTo>
                  <a:pt x="944628" y="113356"/>
                </a:lnTo>
                <a:lnTo>
                  <a:pt x="801045" y="30228"/>
                </a:lnTo>
                <a:lnTo>
                  <a:pt x="612119" y="0"/>
                </a:lnTo>
                <a:lnTo>
                  <a:pt x="423194" y="45342"/>
                </a:lnTo>
                <a:lnTo>
                  <a:pt x="347623" y="98242"/>
                </a:lnTo>
                <a:lnTo>
                  <a:pt x="241825" y="181369"/>
                </a:lnTo>
                <a:lnTo>
                  <a:pt x="166255" y="294724"/>
                </a:lnTo>
                <a:lnTo>
                  <a:pt x="105799" y="355180"/>
                </a:lnTo>
                <a:lnTo>
                  <a:pt x="0" y="6045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06" name="Picture 14" descr="Image result for clip art girl head">
            <a:extLst>
              <a:ext uri="{FF2B5EF4-FFF2-40B4-BE49-F238E27FC236}">
                <a16:creationId xmlns:a16="http://schemas.microsoft.com/office/drawing/2014/main" id="{C963D0DA-C9AC-440C-B259-92DAF7AF56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328" t="5101" r="11540" b="20297"/>
          <a:stretch/>
        </p:blipFill>
        <p:spPr bwMode="auto">
          <a:xfrm flipH="1">
            <a:off x="1284692" y="1201566"/>
            <a:ext cx="635606" cy="4987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26746B-0C57-4BAA-B3EF-859DC4CFC32E}"/>
              </a:ext>
            </a:extLst>
          </p:cNvPr>
          <p:cNvSpPr txBox="1"/>
          <p:nvPr/>
        </p:nvSpPr>
        <p:spPr>
          <a:xfrm>
            <a:off x="460979" y="1065540"/>
            <a:ext cx="584071" cy="307777"/>
          </a:xfrm>
          <a:prstGeom prst="rect">
            <a:avLst/>
          </a:prstGeom>
          <a:noFill/>
        </p:spPr>
        <p:txBody>
          <a:bodyPr wrap="none" rtlCol="0">
            <a:spAutoFit/>
          </a:bodyPr>
          <a:lstStyle/>
          <a:p>
            <a:r>
              <a:rPr lang="en-AU" sz="1400" dirty="0"/>
              <a:t>Steve</a:t>
            </a:r>
            <a:endParaRPr lang="en-US" sz="1400" dirty="0"/>
          </a:p>
        </p:txBody>
      </p:sp>
      <p:sp>
        <p:nvSpPr>
          <p:cNvPr id="13" name="TextBox 12">
            <a:extLst>
              <a:ext uri="{FF2B5EF4-FFF2-40B4-BE49-F238E27FC236}">
                <a16:creationId xmlns:a16="http://schemas.microsoft.com/office/drawing/2014/main" id="{D733B37B-FFFB-4F0E-8AB1-2934A22BB263}"/>
              </a:ext>
            </a:extLst>
          </p:cNvPr>
          <p:cNvSpPr txBox="1"/>
          <p:nvPr/>
        </p:nvSpPr>
        <p:spPr>
          <a:xfrm>
            <a:off x="1550451" y="1678919"/>
            <a:ext cx="579774" cy="307777"/>
          </a:xfrm>
          <a:prstGeom prst="rect">
            <a:avLst/>
          </a:prstGeom>
          <a:noFill/>
        </p:spPr>
        <p:txBody>
          <a:bodyPr wrap="none" rtlCol="0">
            <a:spAutoFit/>
          </a:bodyPr>
          <a:lstStyle/>
          <a:p>
            <a:r>
              <a:rPr lang="en-AU" sz="1400" b="1" dirty="0">
                <a:solidFill>
                  <a:srgbClr val="FFFF00"/>
                </a:solidFill>
              </a:rPr>
              <a:t>Mary</a:t>
            </a:r>
            <a:endParaRPr lang="en-US" sz="1400" b="1" dirty="0">
              <a:solidFill>
                <a:srgbClr val="FFFF00"/>
              </a:solidFill>
            </a:endParaRPr>
          </a:p>
        </p:txBody>
      </p:sp>
      <p:sp>
        <p:nvSpPr>
          <p:cNvPr id="14" name="TextBox 13">
            <a:extLst>
              <a:ext uri="{FF2B5EF4-FFF2-40B4-BE49-F238E27FC236}">
                <a16:creationId xmlns:a16="http://schemas.microsoft.com/office/drawing/2014/main" id="{91DEEBDA-D5A6-4450-B3B8-0F5368BA759D}"/>
              </a:ext>
            </a:extLst>
          </p:cNvPr>
          <p:cNvSpPr txBox="1"/>
          <p:nvPr/>
        </p:nvSpPr>
        <p:spPr>
          <a:xfrm>
            <a:off x="3288567" y="2850257"/>
            <a:ext cx="674415" cy="307777"/>
          </a:xfrm>
          <a:prstGeom prst="rect">
            <a:avLst/>
          </a:prstGeom>
          <a:noFill/>
        </p:spPr>
        <p:txBody>
          <a:bodyPr wrap="none" rtlCol="0">
            <a:spAutoFit/>
          </a:bodyPr>
          <a:lstStyle/>
          <a:p>
            <a:r>
              <a:rPr lang="en-AU" sz="1400" dirty="0"/>
              <a:t>Rocket</a:t>
            </a:r>
            <a:endParaRPr lang="en-US" sz="1400" dirty="0"/>
          </a:p>
        </p:txBody>
      </p:sp>
      <p:cxnSp>
        <p:nvCxnSpPr>
          <p:cNvPr id="15" name="Straight Arrow Connector 14">
            <a:extLst>
              <a:ext uri="{FF2B5EF4-FFF2-40B4-BE49-F238E27FC236}">
                <a16:creationId xmlns:a16="http://schemas.microsoft.com/office/drawing/2014/main" id="{DC6C4BA9-408A-4579-B13B-CE3C86614B0C}"/>
              </a:ext>
            </a:extLst>
          </p:cNvPr>
          <p:cNvCxnSpPr>
            <a:cxnSpLocks/>
          </p:cNvCxnSpPr>
          <p:nvPr/>
        </p:nvCxnSpPr>
        <p:spPr>
          <a:xfrm>
            <a:off x="2977471" y="1942151"/>
            <a:ext cx="85394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a:extLst>
              <a:ext uri="{FF2B5EF4-FFF2-40B4-BE49-F238E27FC236}">
                <a16:creationId xmlns:a16="http://schemas.microsoft.com/office/drawing/2014/main" id="{33859E56-F69A-42DC-B001-4FD62F66DD66}"/>
              </a:ext>
            </a:extLst>
          </p:cNvPr>
          <p:cNvGraphicFramePr>
            <a:graphicFrameLocks noChangeAspect="1"/>
          </p:cNvGraphicFramePr>
          <p:nvPr>
            <p:extLst>
              <p:ext uri="{D42A27DB-BD31-4B8C-83A1-F6EECF244321}">
                <p14:modId xmlns:p14="http://schemas.microsoft.com/office/powerpoint/2010/main" val="987630513"/>
              </p:ext>
            </p:extLst>
          </p:nvPr>
        </p:nvGraphicFramePr>
        <p:xfrm>
          <a:off x="2982952" y="1553415"/>
          <a:ext cx="889000" cy="279400"/>
        </p:xfrm>
        <a:graphic>
          <a:graphicData uri="http://schemas.openxmlformats.org/presentationml/2006/ole">
            <mc:AlternateContent xmlns:mc="http://schemas.openxmlformats.org/markup-compatibility/2006">
              <mc:Choice xmlns:v="urn:schemas-microsoft-com:vml" Requires="v">
                <p:oleObj spid="_x0000_s33969" name="Equation" r:id="rId7" imgW="888840" imgH="279360" progId="Equation.DSMT4">
                  <p:embed/>
                </p:oleObj>
              </mc:Choice>
              <mc:Fallback>
                <p:oleObj name="Equation" r:id="rId7" imgW="888840" imgH="279360" progId="Equation.DSMT4">
                  <p:embed/>
                  <p:pic>
                    <p:nvPicPr>
                      <p:cNvPr id="12" name="Object 11"/>
                      <p:cNvPicPr/>
                      <p:nvPr/>
                    </p:nvPicPr>
                    <p:blipFill>
                      <a:blip r:embed="rId8"/>
                      <a:stretch>
                        <a:fillRect/>
                      </a:stretch>
                    </p:blipFill>
                    <p:spPr>
                      <a:xfrm>
                        <a:off x="2982952" y="1553415"/>
                        <a:ext cx="889000" cy="279400"/>
                      </a:xfrm>
                      <a:prstGeom prst="rect">
                        <a:avLst/>
                      </a:prstGeom>
                    </p:spPr>
                  </p:pic>
                </p:oleObj>
              </mc:Fallback>
            </mc:AlternateContent>
          </a:graphicData>
        </a:graphic>
      </p:graphicFrame>
      <p:cxnSp>
        <p:nvCxnSpPr>
          <p:cNvPr id="18" name="Straight Arrow Connector 17">
            <a:extLst>
              <a:ext uri="{FF2B5EF4-FFF2-40B4-BE49-F238E27FC236}">
                <a16:creationId xmlns:a16="http://schemas.microsoft.com/office/drawing/2014/main" id="{5F718BD6-A3ED-4A4F-ACC9-D22007DD25EA}"/>
              </a:ext>
            </a:extLst>
          </p:cNvPr>
          <p:cNvCxnSpPr>
            <a:cxnSpLocks/>
          </p:cNvCxnSpPr>
          <p:nvPr/>
        </p:nvCxnSpPr>
        <p:spPr>
          <a:xfrm>
            <a:off x="4210525" y="2563088"/>
            <a:ext cx="77711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a:extLst>
              <a:ext uri="{FF2B5EF4-FFF2-40B4-BE49-F238E27FC236}">
                <a16:creationId xmlns:a16="http://schemas.microsoft.com/office/drawing/2014/main" id="{4862658D-BB42-47F5-8D50-04561957CD7D}"/>
              </a:ext>
            </a:extLst>
          </p:cNvPr>
          <p:cNvGraphicFramePr>
            <a:graphicFrameLocks noChangeAspect="1"/>
          </p:cNvGraphicFramePr>
          <p:nvPr>
            <p:extLst>
              <p:ext uri="{D42A27DB-BD31-4B8C-83A1-F6EECF244321}">
                <p14:modId xmlns:p14="http://schemas.microsoft.com/office/powerpoint/2010/main" val="1705782271"/>
              </p:ext>
            </p:extLst>
          </p:nvPr>
        </p:nvGraphicFramePr>
        <p:xfrm>
          <a:off x="4201312" y="2708328"/>
          <a:ext cx="914400" cy="279400"/>
        </p:xfrm>
        <a:graphic>
          <a:graphicData uri="http://schemas.openxmlformats.org/presentationml/2006/ole">
            <mc:AlternateContent xmlns:mc="http://schemas.openxmlformats.org/markup-compatibility/2006">
              <mc:Choice xmlns:v="urn:schemas-microsoft-com:vml" Requires="v">
                <p:oleObj spid="_x0000_s33970" name="Equation" r:id="rId9" imgW="914400" imgH="279360" progId="Equation.DSMT4">
                  <p:embed/>
                </p:oleObj>
              </mc:Choice>
              <mc:Fallback>
                <p:oleObj name="Equation" r:id="rId9" imgW="914400" imgH="279360" progId="Equation.DSMT4">
                  <p:embed/>
                  <p:pic>
                    <p:nvPicPr>
                      <p:cNvPr id="11" name="Object 10"/>
                      <p:cNvPicPr/>
                      <p:nvPr/>
                    </p:nvPicPr>
                    <p:blipFill>
                      <a:blip r:embed="rId10"/>
                      <a:stretch>
                        <a:fillRect/>
                      </a:stretch>
                    </p:blipFill>
                    <p:spPr>
                      <a:xfrm>
                        <a:off x="4201312" y="2708328"/>
                        <a:ext cx="914400" cy="279400"/>
                      </a:xfrm>
                      <a:prstGeom prst="rect">
                        <a:avLst/>
                      </a:prstGeom>
                    </p:spPr>
                  </p:pic>
                </p:oleObj>
              </mc:Fallback>
            </mc:AlternateContent>
          </a:graphicData>
        </a:graphic>
      </p:graphicFrame>
      <p:cxnSp>
        <p:nvCxnSpPr>
          <p:cNvPr id="21" name="Straight Arrow Connector 20">
            <a:extLst>
              <a:ext uri="{FF2B5EF4-FFF2-40B4-BE49-F238E27FC236}">
                <a16:creationId xmlns:a16="http://schemas.microsoft.com/office/drawing/2014/main" id="{DCFF0EC7-49C7-4A2A-80B7-CE94E99B256F}"/>
              </a:ext>
            </a:extLst>
          </p:cNvPr>
          <p:cNvCxnSpPr/>
          <p:nvPr/>
        </p:nvCxnSpPr>
        <p:spPr>
          <a:xfrm>
            <a:off x="2949764" y="3781031"/>
            <a:ext cx="14106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Object 21">
            <a:extLst>
              <a:ext uri="{FF2B5EF4-FFF2-40B4-BE49-F238E27FC236}">
                <a16:creationId xmlns:a16="http://schemas.microsoft.com/office/drawing/2014/main" id="{60ACBC71-03EB-459A-9107-D42A048F152E}"/>
              </a:ext>
            </a:extLst>
          </p:cNvPr>
          <p:cNvGraphicFramePr>
            <a:graphicFrameLocks noChangeAspect="1"/>
          </p:cNvGraphicFramePr>
          <p:nvPr>
            <p:extLst>
              <p:ext uri="{D42A27DB-BD31-4B8C-83A1-F6EECF244321}">
                <p14:modId xmlns:p14="http://schemas.microsoft.com/office/powerpoint/2010/main" val="522347828"/>
              </p:ext>
            </p:extLst>
          </p:nvPr>
        </p:nvGraphicFramePr>
        <p:xfrm>
          <a:off x="3376114" y="3886817"/>
          <a:ext cx="584200" cy="279400"/>
        </p:xfrm>
        <a:graphic>
          <a:graphicData uri="http://schemas.openxmlformats.org/presentationml/2006/ole">
            <mc:AlternateContent xmlns:mc="http://schemas.openxmlformats.org/markup-compatibility/2006">
              <mc:Choice xmlns:v="urn:schemas-microsoft-com:vml" Requires="v">
                <p:oleObj spid="_x0000_s33971" name="Equation" r:id="rId11" imgW="583920" imgH="279360" progId="Equation.DSMT4">
                  <p:embed/>
                </p:oleObj>
              </mc:Choice>
              <mc:Fallback>
                <p:oleObj name="Equation" r:id="rId11" imgW="583920" imgH="279360" progId="Equation.DSMT4">
                  <p:embed/>
                  <p:pic>
                    <p:nvPicPr>
                      <p:cNvPr id="10" name="Object 9"/>
                      <p:cNvPicPr/>
                      <p:nvPr/>
                    </p:nvPicPr>
                    <p:blipFill>
                      <a:blip r:embed="rId12"/>
                      <a:stretch>
                        <a:fillRect/>
                      </a:stretch>
                    </p:blipFill>
                    <p:spPr>
                      <a:xfrm>
                        <a:off x="3376114" y="3886817"/>
                        <a:ext cx="584200" cy="279400"/>
                      </a:xfrm>
                      <a:prstGeom prst="rect">
                        <a:avLst/>
                      </a:prstGeom>
                    </p:spPr>
                  </p:pic>
                </p:oleObj>
              </mc:Fallback>
            </mc:AlternateContent>
          </a:graphicData>
        </a:graphic>
      </p:graphicFrame>
      <p:cxnSp>
        <p:nvCxnSpPr>
          <p:cNvPr id="23" name="Straight Connector 22">
            <a:extLst>
              <a:ext uri="{FF2B5EF4-FFF2-40B4-BE49-F238E27FC236}">
                <a16:creationId xmlns:a16="http://schemas.microsoft.com/office/drawing/2014/main" id="{602B9FF9-D5BD-4991-A8EC-6DAE38D6372D}"/>
              </a:ext>
            </a:extLst>
          </p:cNvPr>
          <p:cNvCxnSpPr/>
          <p:nvPr/>
        </p:nvCxnSpPr>
        <p:spPr>
          <a:xfrm>
            <a:off x="181368" y="3211736"/>
            <a:ext cx="490450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6" descr="Image result for clip art missile">
            <a:extLst>
              <a:ext uri="{FF2B5EF4-FFF2-40B4-BE49-F238E27FC236}">
                <a16:creationId xmlns:a16="http://schemas.microsoft.com/office/drawing/2014/main" id="{D32DB9C6-AD83-49A5-AECB-D523B346A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058678" y="3120395"/>
            <a:ext cx="494946" cy="13149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clip space man">
            <a:extLst>
              <a:ext uri="{FF2B5EF4-FFF2-40B4-BE49-F238E27FC236}">
                <a16:creationId xmlns:a16="http://schemas.microsoft.com/office/drawing/2014/main" id="{EE58CA61-DFC9-45EC-8E47-7A81F55E4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71" y="3394353"/>
            <a:ext cx="609851" cy="93667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FC158B8-1AFF-437E-9282-CCE74B5F8FD6}"/>
              </a:ext>
            </a:extLst>
          </p:cNvPr>
          <p:cNvSpPr txBox="1"/>
          <p:nvPr/>
        </p:nvSpPr>
        <p:spPr>
          <a:xfrm>
            <a:off x="870318" y="3590836"/>
            <a:ext cx="584071" cy="307777"/>
          </a:xfrm>
          <a:prstGeom prst="rect">
            <a:avLst/>
          </a:prstGeom>
          <a:noFill/>
        </p:spPr>
        <p:txBody>
          <a:bodyPr wrap="none" rtlCol="0">
            <a:spAutoFit/>
          </a:bodyPr>
          <a:lstStyle/>
          <a:p>
            <a:r>
              <a:rPr lang="en-AU" sz="1400" dirty="0"/>
              <a:t>Steve</a:t>
            </a:r>
            <a:endParaRPr lang="en-US" sz="1400" dirty="0"/>
          </a:p>
        </p:txBody>
      </p:sp>
    </p:spTree>
    <p:extLst>
      <p:ext uri="{BB962C8B-B14F-4D97-AF65-F5344CB8AC3E}">
        <p14:creationId xmlns:p14="http://schemas.microsoft.com/office/powerpoint/2010/main" val="227605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mages time dilation eff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46" y="928590"/>
            <a:ext cx="3828814" cy="2124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0132" y="921957"/>
            <a:ext cx="3896003" cy="338554"/>
          </a:xfrm>
          <a:prstGeom prst="rect">
            <a:avLst/>
          </a:prstGeom>
          <a:solidFill>
            <a:schemeClr val="bg1"/>
          </a:solidFill>
        </p:spPr>
        <p:txBody>
          <a:bodyPr wrap="none" rtlCol="0">
            <a:spAutoFit/>
          </a:bodyPr>
          <a:lstStyle/>
          <a:p>
            <a:r>
              <a:rPr lang="en-AU" sz="1600" dirty="0"/>
              <a:t>space traveller is younger when they return  </a:t>
            </a:r>
            <a:endParaRPr lang="en-US" sz="1600" dirty="0"/>
          </a:p>
        </p:txBody>
      </p:sp>
      <p:pic>
        <p:nvPicPr>
          <p:cNvPr id="3076" name="Picture 4" descr="Image result for images twin parad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53" y="3425483"/>
            <a:ext cx="4463604" cy="94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6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1262023" y="899285"/>
            <a:ext cx="0" cy="1806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51947" y="2710453"/>
            <a:ext cx="2881749" cy="1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4856" y="2546717"/>
            <a:ext cx="276038"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628493" y="2260809"/>
            <a:ext cx="623889"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0.25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22195" y="1982458"/>
            <a:ext cx="623889"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0.50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623455" y="1681436"/>
            <a:ext cx="623889"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0.75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623454" y="1409383"/>
            <a:ext cx="623889"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1.00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632271" y="1108362"/>
            <a:ext cx="623889"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1.25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806129" y="2720529"/>
            <a:ext cx="364202"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127256" y="2714231"/>
            <a:ext cx="276038"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532863" y="2721789"/>
            <a:ext cx="364202"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20</a:t>
            </a:r>
            <a:endParaRPr lang="en-US" sz="14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244483" y="2730606"/>
            <a:ext cx="364202"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30</a:t>
            </a:r>
            <a:endParaRPr lang="en-US" sz="1400" dirty="0">
              <a:latin typeface="Times New Roman" panose="02020603050405020304" pitchFamily="18" charset="0"/>
              <a:cs typeface="Times New Roman" panose="02020603050405020304" pitchFamily="18" charset="0"/>
            </a:endParaRPr>
          </a:p>
        </p:txBody>
      </p:sp>
      <p:sp>
        <p:nvSpPr>
          <p:cNvPr id="25" name="TextBox 24"/>
          <p:cNvSpPr txBox="1"/>
          <p:nvPr/>
        </p:nvSpPr>
        <p:spPr>
          <a:xfrm rot="16200000">
            <a:off x="-30228" y="1753229"/>
            <a:ext cx="822661" cy="338554"/>
          </a:xfrm>
          <a:prstGeom prst="rect">
            <a:avLst/>
          </a:prstGeom>
          <a:noFill/>
        </p:spPr>
        <p:txBody>
          <a:bodyPr wrap="none" rtlCol="0">
            <a:spAutoFit/>
          </a:bodyPr>
          <a:lstStyle/>
          <a:p>
            <a:r>
              <a:rPr lang="en-AU" sz="1600" dirty="0"/>
              <a:t>speed </a:t>
            </a:r>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2085738" y="3030367"/>
            <a:ext cx="1263679" cy="338554"/>
          </a:xfrm>
          <a:prstGeom prst="rect">
            <a:avLst/>
          </a:prstGeom>
          <a:noFill/>
        </p:spPr>
        <p:txBody>
          <a:bodyPr wrap="none" rtlCol="0">
            <a:spAutoFit/>
          </a:bodyPr>
          <a:lstStyle/>
          <a:p>
            <a:r>
              <a:rPr lang="en-AU" sz="1600" dirty="0"/>
              <a:t>rocket firings</a:t>
            </a:r>
            <a:endParaRPr lang="en-US" sz="1600" dirty="0"/>
          </a:p>
        </p:txBody>
      </p:sp>
      <p:cxnSp>
        <p:nvCxnSpPr>
          <p:cNvPr id="28" name="Straight Connector 27"/>
          <p:cNvCxnSpPr>
            <a:stCxn id="19" idx="3"/>
          </p:cNvCxnSpPr>
          <p:nvPr/>
        </p:nvCxnSpPr>
        <p:spPr>
          <a:xfrm>
            <a:off x="1247343" y="1563272"/>
            <a:ext cx="2803222" cy="1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2" idx="0"/>
          </p:cNvCxnSpPr>
          <p:nvPr/>
        </p:nvCxnSpPr>
        <p:spPr>
          <a:xfrm flipV="1">
            <a:off x="1265275" y="989970"/>
            <a:ext cx="1054732" cy="172426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Freeform: Shape 32"/>
          <p:cNvSpPr/>
          <p:nvPr/>
        </p:nvSpPr>
        <p:spPr>
          <a:xfrm>
            <a:off x="1254466" y="1564304"/>
            <a:ext cx="2788542" cy="1133554"/>
          </a:xfrm>
          <a:custGeom>
            <a:avLst/>
            <a:gdLst>
              <a:gd name="connsiteX0" fmla="*/ 2788542 w 2788542"/>
              <a:gd name="connsiteY0" fmla="*/ 0 h 1133554"/>
              <a:gd name="connsiteX1" fmla="*/ 2168866 w 2788542"/>
              <a:gd name="connsiteY1" fmla="*/ 37785 h 1133554"/>
              <a:gd name="connsiteX2" fmla="*/ 1443392 w 2788542"/>
              <a:gd name="connsiteY2" fmla="*/ 98241 h 1133554"/>
              <a:gd name="connsiteX3" fmla="*/ 899286 w 2788542"/>
              <a:gd name="connsiteY3" fmla="*/ 324952 h 1133554"/>
              <a:gd name="connsiteX4" fmla="*/ 0 w 2788542"/>
              <a:gd name="connsiteY4" fmla="*/ 1133554 h 11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542" h="1133554">
                <a:moveTo>
                  <a:pt x="2788542" y="0"/>
                </a:moveTo>
                <a:lnTo>
                  <a:pt x="2168866" y="37785"/>
                </a:lnTo>
                <a:cubicBezTo>
                  <a:pt x="1944674" y="54158"/>
                  <a:pt x="1654989" y="50380"/>
                  <a:pt x="1443392" y="98241"/>
                </a:cubicBezTo>
                <a:cubicBezTo>
                  <a:pt x="1231795" y="146102"/>
                  <a:pt x="1139851" y="152400"/>
                  <a:pt x="899286" y="324952"/>
                </a:cubicBezTo>
                <a:cubicBezTo>
                  <a:pt x="658721" y="497504"/>
                  <a:pt x="329360" y="815529"/>
                  <a:pt x="0" y="1133554"/>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715445" y="604562"/>
            <a:ext cx="2530052" cy="338554"/>
          </a:xfrm>
          <a:prstGeom prst="rect">
            <a:avLst/>
          </a:prstGeom>
          <a:noFill/>
        </p:spPr>
        <p:txBody>
          <a:bodyPr wrap="none" rtlCol="0">
            <a:spAutoFit/>
          </a:bodyPr>
          <a:lstStyle/>
          <a:p>
            <a:r>
              <a:rPr lang="en-AU" sz="1600" dirty="0"/>
              <a:t>Newtonian velocity addition</a:t>
            </a:r>
            <a:endParaRPr lang="en-US" sz="1600" dirty="0"/>
          </a:p>
        </p:txBody>
      </p:sp>
      <p:sp>
        <p:nvSpPr>
          <p:cNvPr id="35" name="TextBox 34"/>
          <p:cNvSpPr txBox="1"/>
          <p:nvPr/>
        </p:nvSpPr>
        <p:spPr>
          <a:xfrm>
            <a:off x="1913187" y="2034099"/>
            <a:ext cx="2500813" cy="338554"/>
          </a:xfrm>
          <a:prstGeom prst="rect">
            <a:avLst/>
          </a:prstGeom>
          <a:noFill/>
        </p:spPr>
        <p:txBody>
          <a:bodyPr wrap="none" rtlCol="0">
            <a:spAutoFit/>
          </a:bodyPr>
          <a:lstStyle/>
          <a:p>
            <a:r>
              <a:rPr lang="en-AU" sz="1600" dirty="0"/>
              <a:t>Relativistic velocity addition</a:t>
            </a:r>
            <a:endParaRPr lang="en-US" sz="1600" dirty="0"/>
          </a:p>
        </p:txBody>
      </p:sp>
    </p:spTree>
    <p:extLst>
      <p:ext uri="{BB962C8B-B14F-4D97-AF65-F5344CB8AC3E}">
        <p14:creationId xmlns:p14="http://schemas.microsoft.com/office/powerpoint/2010/main" val="3992435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1262023" y="899285"/>
            <a:ext cx="0" cy="1806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51947" y="2710453"/>
            <a:ext cx="3365395" cy="1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4856" y="2546717"/>
            <a:ext cx="276038"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806129" y="2720529"/>
            <a:ext cx="579005"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0.25</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127256" y="2714231"/>
            <a:ext cx="276038"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532863" y="2721789"/>
            <a:ext cx="579005"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0.50</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244483" y="2730606"/>
            <a:ext cx="579005"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0.75</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25" name="TextBox 24"/>
          <p:cNvSpPr txBox="1"/>
          <p:nvPr/>
        </p:nvSpPr>
        <p:spPr>
          <a:xfrm rot="16200000">
            <a:off x="124967" y="1715444"/>
            <a:ext cx="1373774" cy="338554"/>
          </a:xfrm>
          <a:prstGeom prst="rect">
            <a:avLst/>
          </a:prstGeom>
          <a:noFill/>
        </p:spPr>
        <p:txBody>
          <a:bodyPr wrap="none" rtlCol="0">
            <a:spAutoFit/>
          </a:bodyPr>
          <a:lstStyle/>
          <a:p>
            <a:r>
              <a:rPr lang="en-AU" sz="1600" dirty="0">
                <a:cs typeface="Times New Roman" panose="02020603050405020304" pitchFamily="18" charset="0"/>
              </a:rPr>
              <a:t>momentum</a:t>
            </a:r>
            <a:r>
              <a:rPr lang="en-AU" sz="1600" i="1" dirty="0">
                <a:latin typeface="Times New Roman" panose="02020603050405020304" pitchFamily="18" charset="0"/>
                <a:cs typeface="Times New Roman" panose="02020603050405020304" pitchFamily="18" charset="0"/>
              </a:rPr>
              <a:t>  p</a:t>
            </a:r>
            <a:endParaRPr lang="en-US" sz="1600" i="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2085738" y="3030367"/>
            <a:ext cx="870751" cy="338554"/>
          </a:xfrm>
          <a:prstGeom prst="rect">
            <a:avLst/>
          </a:prstGeom>
          <a:noFill/>
        </p:spPr>
        <p:txBody>
          <a:bodyPr wrap="none" rtlCol="0">
            <a:spAutoFit/>
          </a:bodyPr>
          <a:lstStyle/>
          <a:p>
            <a:r>
              <a:rPr lang="en-AU" sz="1600" dirty="0"/>
              <a:t>speed  </a:t>
            </a:r>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cxnSp>
        <p:nvCxnSpPr>
          <p:cNvPr id="31" name="Straight Connector 30"/>
          <p:cNvCxnSpPr>
            <a:stCxn id="22" idx="0"/>
          </p:cNvCxnSpPr>
          <p:nvPr/>
        </p:nvCxnSpPr>
        <p:spPr>
          <a:xfrm flipV="1">
            <a:off x="1265275" y="2070625"/>
            <a:ext cx="3329396" cy="64360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64158" y="2730606"/>
            <a:ext cx="579005" cy="307777"/>
          </a:xfrm>
          <a:prstGeom prst="rect">
            <a:avLst/>
          </a:prstGeom>
          <a:noFill/>
        </p:spPr>
        <p:txBody>
          <a:bodyPr wrap="none" rtlCol="0">
            <a:spAutoFit/>
          </a:bodyPr>
          <a:lstStyle/>
          <a:p>
            <a:r>
              <a:rPr lang="en-AU" sz="1400" dirty="0">
                <a:latin typeface="Times New Roman" panose="02020603050405020304" pitchFamily="18" charset="0"/>
                <a:cs typeface="Times New Roman" panose="02020603050405020304" pitchFamily="18" charset="0"/>
              </a:rPr>
              <a:t>1.00</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flipH="1">
            <a:off x="4142509" y="923215"/>
            <a:ext cx="0" cy="180612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Freeform: Shape 6"/>
          <p:cNvSpPr/>
          <p:nvPr/>
        </p:nvSpPr>
        <p:spPr>
          <a:xfrm>
            <a:off x="1262023" y="944628"/>
            <a:ext cx="2818770" cy="1760787"/>
          </a:xfrm>
          <a:custGeom>
            <a:avLst/>
            <a:gdLst>
              <a:gd name="connsiteX0" fmla="*/ 0 w 2818770"/>
              <a:gd name="connsiteY0" fmla="*/ 1760787 h 1760787"/>
              <a:gd name="connsiteX1" fmla="*/ 838830 w 2818770"/>
              <a:gd name="connsiteY1" fmla="*/ 1609646 h 1760787"/>
              <a:gd name="connsiteX2" fmla="*/ 2032840 w 2818770"/>
              <a:gd name="connsiteY2" fmla="*/ 1254466 h 1760787"/>
              <a:gd name="connsiteX3" fmla="*/ 2607174 w 2818770"/>
              <a:gd name="connsiteY3" fmla="*/ 740589 h 1760787"/>
              <a:gd name="connsiteX4" fmla="*/ 2818770 w 2818770"/>
              <a:gd name="connsiteY4" fmla="*/ 0 h 176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70" h="1760787">
                <a:moveTo>
                  <a:pt x="0" y="1760787"/>
                </a:moveTo>
                <a:cubicBezTo>
                  <a:pt x="250011" y="1727410"/>
                  <a:pt x="500023" y="1694033"/>
                  <a:pt x="838830" y="1609646"/>
                </a:cubicBezTo>
                <a:cubicBezTo>
                  <a:pt x="1177637" y="1525259"/>
                  <a:pt x="1738116" y="1399309"/>
                  <a:pt x="2032840" y="1254466"/>
                </a:cubicBezTo>
                <a:cubicBezTo>
                  <a:pt x="2327564" y="1109623"/>
                  <a:pt x="2476186" y="949667"/>
                  <a:pt x="2607174" y="740589"/>
                </a:cubicBezTo>
                <a:cubicBezTo>
                  <a:pt x="2738162" y="531511"/>
                  <a:pt x="2778466" y="265755"/>
                  <a:pt x="281877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81508" y="2320007"/>
            <a:ext cx="988669" cy="307777"/>
          </a:xfrm>
          <a:prstGeom prst="rect">
            <a:avLst/>
          </a:prstGeom>
          <a:noFill/>
        </p:spPr>
        <p:txBody>
          <a:bodyPr wrap="none" rtlCol="0">
            <a:spAutoFit/>
          </a:bodyPr>
          <a:lstStyle/>
          <a:p>
            <a:r>
              <a:rPr lang="en-AU" sz="1400" dirty="0">
                <a:solidFill>
                  <a:srgbClr val="00B050"/>
                </a:solidFill>
              </a:rPr>
              <a:t>Newtonian</a:t>
            </a:r>
            <a:endParaRPr lang="en-US" sz="1400" dirty="0">
              <a:solidFill>
                <a:srgbClr val="00B050"/>
              </a:solidFill>
            </a:endParaRPr>
          </a:p>
        </p:txBody>
      </p:sp>
      <p:sp>
        <p:nvSpPr>
          <p:cNvPr id="30" name="TextBox 29"/>
          <p:cNvSpPr txBox="1"/>
          <p:nvPr/>
        </p:nvSpPr>
        <p:spPr>
          <a:xfrm>
            <a:off x="2918271" y="1308625"/>
            <a:ext cx="968150" cy="307777"/>
          </a:xfrm>
          <a:prstGeom prst="rect">
            <a:avLst/>
          </a:prstGeom>
          <a:noFill/>
        </p:spPr>
        <p:txBody>
          <a:bodyPr wrap="none" rtlCol="0">
            <a:spAutoFit/>
          </a:bodyPr>
          <a:lstStyle/>
          <a:p>
            <a:r>
              <a:rPr lang="en-AU" sz="1400" dirty="0">
                <a:solidFill>
                  <a:srgbClr val="7030A0"/>
                </a:solidFill>
              </a:rPr>
              <a:t>Relativistic</a:t>
            </a:r>
            <a:endParaRPr lang="en-US" sz="1400" dirty="0">
              <a:solidFill>
                <a:srgbClr val="7030A0"/>
              </a:solidFill>
            </a:endParaRPr>
          </a:p>
        </p:txBody>
      </p:sp>
    </p:spTree>
    <p:extLst>
      <p:ext uri="{BB962C8B-B14F-4D97-AF65-F5344CB8AC3E}">
        <p14:creationId xmlns:p14="http://schemas.microsoft.com/office/powerpoint/2010/main" val="2652572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91C46D-5239-4838-A586-482EC56F2E3B}"/>
              </a:ext>
            </a:extLst>
          </p:cNvPr>
          <p:cNvGrpSpPr/>
          <p:nvPr/>
        </p:nvGrpSpPr>
        <p:grpSpPr>
          <a:xfrm>
            <a:off x="439568" y="528992"/>
            <a:ext cx="982413" cy="982413"/>
            <a:chOff x="439568" y="528992"/>
            <a:chExt cx="982413" cy="982413"/>
          </a:xfrm>
        </p:grpSpPr>
        <p:cxnSp>
          <p:nvCxnSpPr>
            <p:cNvPr id="5" name="Straight Connector 4">
              <a:extLst>
                <a:ext uri="{FF2B5EF4-FFF2-40B4-BE49-F238E27FC236}">
                  <a16:creationId xmlns:a16="http://schemas.microsoft.com/office/drawing/2014/main" id="{1AF4EFBB-5126-4D2A-8DDF-A5BB03E99F34}"/>
                </a:ext>
              </a:extLst>
            </p:cNvPr>
            <p:cNvCxnSpPr/>
            <p:nvPr/>
          </p:nvCxnSpPr>
          <p:spPr>
            <a:xfrm>
              <a:off x="536549" y="528992"/>
              <a:ext cx="0" cy="982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C4A9CF-5466-4E7B-B73A-1CEE0D0D005C}"/>
                </a:ext>
              </a:extLst>
            </p:cNvPr>
            <p:cNvCxnSpPr>
              <a:cxnSpLocks/>
            </p:cNvCxnSpPr>
            <p:nvPr/>
          </p:nvCxnSpPr>
          <p:spPr>
            <a:xfrm rot="16200000">
              <a:off x="930775" y="930774"/>
              <a:ext cx="0" cy="982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7D6345E9-EA94-44C4-9708-D983F63CE42C}"/>
              </a:ext>
            </a:extLst>
          </p:cNvPr>
          <p:cNvSpPr txBox="1"/>
          <p:nvPr/>
        </p:nvSpPr>
        <p:spPr>
          <a:xfrm>
            <a:off x="1118440" y="1450949"/>
            <a:ext cx="309828" cy="276999"/>
          </a:xfrm>
          <a:prstGeom prst="rect">
            <a:avLst/>
          </a:prstGeom>
          <a:noFill/>
        </p:spPr>
        <p:txBody>
          <a:bodyPr wrap="none" rtlCol="0">
            <a:spAutoFit/>
          </a:bodyPr>
          <a:lstStyle/>
          <a:p>
            <a:r>
              <a:rPr lang="en-AU" sz="1200" dirty="0"/>
              <a:t>X</a:t>
            </a:r>
            <a:r>
              <a:rPr lang="en-AU" sz="1200" baseline="-25000" dirty="0"/>
              <a:t>S</a:t>
            </a:r>
            <a:endParaRPr lang="en-US" sz="1200" baseline="-25000" dirty="0"/>
          </a:p>
        </p:txBody>
      </p:sp>
      <p:sp>
        <p:nvSpPr>
          <p:cNvPr id="9" name="TextBox 8">
            <a:extLst>
              <a:ext uri="{FF2B5EF4-FFF2-40B4-BE49-F238E27FC236}">
                <a16:creationId xmlns:a16="http://schemas.microsoft.com/office/drawing/2014/main" id="{F4023CA8-D1C1-4244-BDF3-A95292FD17D3}"/>
              </a:ext>
            </a:extLst>
          </p:cNvPr>
          <p:cNvSpPr txBox="1"/>
          <p:nvPr/>
        </p:nvSpPr>
        <p:spPr>
          <a:xfrm>
            <a:off x="227970" y="500024"/>
            <a:ext cx="305212" cy="276999"/>
          </a:xfrm>
          <a:prstGeom prst="rect">
            <a:avLst/>
          </a:prstGeom>
          <a:noFill/>
        </p:spPr>
        <p:txBody>
          <a:bodyPr wrap="none" rtlCol="0">
            <a:spAutoFit/>
          </a:bodyPr>
          <a:lstStyle/>
          <a:p>
            <a:r>
              <a:rPr lang="en-AU" sz="1200" dirty="0"/>
              <a:t>Y</a:t>
            </a:r>
            <a:r>
              <a:rPr lang="en-AU" sz="1200" baseline="-25000" dirty="0"/>
              <a:t>S</a:t>
            </a:r>
            <a:endParaRPr lang="en-US" sz="1200" baseline="-25000" dirty="0"/>
          </a:p>
        </p:txBody>
      </p:sp>
      <p:pic>
        <p:nvPicPr>
          <p:cNvPr id="10" name="Picture 9" descr="BOY.WPG">
            <a:extLst>
              <a:ext uri="{FF2B5EF4-FFF2-40B4-BE49-F238E27FC236}">
                <a16:creationId xmlns:a16="http://schemas.microsoft.com/office/drawing/2014/main" id="{C398DA39-C3F7-4FF7-92C7-46B0C9202C6B}"/>
              </a:ext>
            </a:extLst>
          </p:cNvPr>
          <p:cNvPicPr>
            <a:picLocks noChangeAspect="1"/>
          </p:cNvPicPr>
          <p:nvPr/>
        </p:nvPicPr>
        <p:blipFill>
          <a:blip r:embed="rId3" cstate="print"/>
          <a:stretch>
            <a:fillRect/>
          </a:stretch>
        </p:blipFill>
        <p:spPr>
          <a:xfrm flipH="1">
            <a:off x="832075" y="508644"/>
            <a:ext cx="303971" cy="725301"/>
          </a:xfrm>
          <a:prstGeom prst="rect">
            <a:avLst/>
          </a:prstGeom>
        </p:spPr>
      </p:pic>
      <p:sp>
        <p:nvSpPr>
          <p:cNvPr id="11" name="TextBox 10">
            <a:extLst>
              <a:ext uri="{FF2B5EF4-FFF2-40B4-BE49-F238E27FC236}">
                <a16:creationId xmlns:a16="http://schemas.microsoft.com/office/drawing/2014/main" id="{D3EC94CC-7EF6-4087-ADA4-790EC749E83F}"/>
              </a:ext>
            </a:extLst>
          </p:cNvPr>
          <p:cNvSpPr txBox="1"/>
          <p:nvPr/>
        </p:nvSpPr>
        <p:spPr>
          <a:xfrm>
            <a:off x="151140" y="75570"/>
            <a:ext cx="1405962" cy="307777"/>
          </a:xfrm>
          <a:prstGeom prst="rect">
            <a:avLst/>
          </a:prstGeom>
          <a:noFill/>
        </p:spPr>
        <p:txBody>
          <a:bodyPr wrap="none" rtlCol="0">
            <a:spAutoFit/>
          </a:bodyPr>
          <a:lstStyle/>
          <a:p>
            <a:r>
              <a:rPr lang="en-AU" sz="1400" dirty="0">
                <a:solidFill>
                  <a:srgbClr val="0000FF"/>
                </a:solidFill>
              </a:rPr>
              <a:t>S</a:t>
            </a:r>
            <a:r>
              <a:rPr lang="en-AU" sz="1400" dirty="0"/>
              <a:t>tationary frame</a:t>
            </a:r>
            <a:endParaRPr lang="en-US" sz="1400" dirty="0"/>
          </a:p>
        </p:txBody>
      </p:sp>
      <p:pic>
        <p:nvPicPr>
          <p:cNvPr id="12" name="Picture 4" descr="Image result for image basketball">
            <a:extLst>
              <a:ext uri="{FF2B5EF4-FFF2-40B4-BE49-F238E27FC236}">
                <a16:creationId xmlns:a16="http://schemas.microsoft.com/office/drawing/2014/main" id="{3D4FF67C-F370-432D-AC0E-5184EE9F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992" y="416895"/>
            <a:ext cx="621529" cy="125505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F4BB3D74-A104-4E90-979B-18B6C9EBB767}"/>
              </a:ext>
            </a:extLst>
          </p:cNvPr>
          <p:cNvCxnSpPr>
            <a:cxnSpLocks/>
          </p:cNvCxnSpPr>
          <p:nvPr/>
        </p:nvCxnSpPr>
        <p:spPr>
          <a:xfrm>
            <a:off x="2675187" y="982413"/>
            <a:ext cx="95218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F5BC09-B591-44E9-89AB-AD41D1A50BF9}"/>
              </a:ext>
            </a:extLst>
          </p:cNvPr>
          <p:cNvSpPr txBox="1"/>
          <p:nvPr/>
        </p:nvSpPr>
        <p:spPr>
          <a:xfrm>
            <a:off x="2396836" y="107057"/>
            <a:ext cx="314510"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m</a:t>
            </a:r>
            <a:endParaRPr lang="en-US" sz="1400"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12A5AC6-4277-44CD-A67E-7B8FE99C9F88}"/>
              </a:ext>
            </a:extLst>
          </p:cNvPr>
          <p:cNvSpPr txBox="1"/>
          <p:nvPr/>
        </p:nvSpPr>
        <p:spPr>
          <a:xfrm>
            <a:off x="1828800" y="1647431"/>
            <a:ext cx="3429529" cy="307777"/>
          </a:xfrm>
          <a:prstGeom prst="rect">
            <a:avLst/>
          </a:prstGeom>
          <a:noFill/>
        </p:spPr>
        <p:txBody>
          <a:bodyPr wrap="none" rtlCol="0">
            <a:spAutoFit/>
          </a:bodyPr>
          <a:lstStyle/>
          <a:p>
            <a:r>
              <a:rPr lang="en-AU" sz="1400" dirty="0"/>
              <a:t>velocity is measured w.r.t stationary frame </a:t>
            </a:r>
            <a:endParaRPr lang="en-US" sz="1400" dirty="0"/>
          </a:p>
        </p:txBody>
      </p:sp>
      <p:graphicFrame>
        <p:nvGraphicFramePr>
          <p:cNvPr id="18" name="Object 17">
            <a:extLst>
              <a:ext uri="{FF2B5EF4-FFF2-40B4-BE49-F238E27FC236}">
                <a16:creationId xmlns:a16="http://schemas.microsoft.com/office/drawing/2014/main" id="{7514B902-56EB-4B9E-AFFD-32DC4402F099}"/>
              </a:ext>
            </a:extLst>
          </p:cNvPr>
          <p:cNvGraphicFramePr>
            <a:graphicFrameLocks noChangeAspect="1"/>
          </p:cNvGraphicFramePr>
          <p:nvPr>
            <p:extLst>
              <p:ext uri="{D42A27DB-BD31-4B8C-83A1-F6EECF244321}">
                <p14:modId xmlns:p14="http://schemas.microsoft.com/office/powerpoint/2010/main" val="1425164102"/>
              </p:ext>
            </p:extLst>
          </p:nvPr>
        </p:nvGraphicFramePr>
        <p:xfrm>
          <a:off x="3041349" y="1175551"/>
          <a:ext cx="812800" cy="304800"/>
        </p:xfrm>
        <a:graphic>
          <a:graphicData uri="http://schemas.openxmlformats.org/presentationml/2006/ole">
            <mc:AlternateContent xmlns:mc="http://schemas.openxmlformats.org/markup-compatibility/2006">
              <mc:Choice xmlns:v="urn:schemas-microsoft-com:vml" Requires="v">
                <p:oleObj spid="_x0000_s34970" name="Equation" r:id="rId5" imgW="812520" imgH="304560" progId="Equation.DSMT4">
                  <p:embed/>
                </p:oleObj>
              </mc:Choice>
              <mc:Fallback>
                <p:oleObj name="Equation" r:id="rId5" imgW="812520" imgH="304560" progId="Equation.DSMT4">
                  <p:embed/>
                  <p:pic>
                    <p:nvPicPr>
                      <p:cNvPr id="0" name=""/>
                      <p:cNvPicPr/>
                      <p:nvPr/>
                    </p:nvPicPr>
                    <p:blipFill>
                      <a:blip r:embed="rId6"/>
                      <a:stretch>
                        <a:fillRect/>
                      </a:stretch>
                    </p:blipFill>
                    <p:spPr>
                      <a:xfrm>
                        <a:off x="3041349" y="1175551"/>
                        <a:ext cx="812800" cy="304800"/>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CA3112DF-696A-4EDA-B089-D2F8C01C7413}"/>
              </a:ext>
            </a:extLst>
          </p:cNvPr>
          <p:cNvSpPr txBox="1"/>
          <p:nvPr/>
        </p:nvSpPr>
        <p:spPr>
          <a:xfrm>
            <a:off x="430751" y="2259550"/>
            <a:ext cx="1066382" cy="307777"/>
          </a:xfrm>
          <a:prstGeom prst="rect">
            <a:avLst/>
          </a:prstGeom>
          <a:noFill/>
        </p:spPr>
        <p:txBody>
          <a:bodyPr wrap="none" rtlCol="0">
            <a:spAutoFit/>
          </a:bodyPr>
          <a:lstStyle/>
          <a:p>
            <a:r>
              <a:rPr lang="en-AU" sz="1400" dirty="0"/>
              <a:t>total energy</a:t>
            </a:r>
            <a:endParaRPr lang="en-US" sz="1400" dirty="0"/>
          </a:p>
        </p:txBody>
      </p:sp>
      <p:graphicFrame>
        <p:nvGraphicFramePr>
          <p:cNvPr id="20" name="Object 19">
            <a:extLst>
              <a:ext uri="{FF2B5EF4-FFF2-40B4-BE49-F238E27FC236}">
                <a16:creationId xmlns:a16="http://schemas.microsoft.com/office/drawing/2014/main" id="{A74C6ACC-ABBC-4D8A-A534-B3C313B8D82C}"/>
              </a:ext>
            </a:extLst>
          </p:cNvPr>
          <p:cNvGraphicFramePr>
            <a:graphicFrameLocks noChangeAspect="1"/>
          </p:cNvGraphicFramePr>
          <p:nvPr>
            <p:extLst>
              <p:ext uri="{D42A27DB-BD31-4B8C-83A1-F6EECF244321}">
                <p14:modId xmlns:p14="http://schemas.microsoft.com/office/powerpoint/2010/main" val="3089484536"/>
              </p:ext>
            </p:extLst>
          </p:nvPr>
        </p:nvGraphicFramePr>
        <p:xfrm>
          <a:off x="1850592" y="2127880"/>
          <a:ext cx="2032000" cy="622300"/>
        </p:xfrm>
        <a:graphic>
          <a:graphicData uri="http://schemas.openxmlformats.org/presentationml/2006/ole">
            <mc:AlternateContent xmlns:mc="http://schemas.openxmlformats.org/markup-compatibility/2006">
              <mc:Choice xmlns:v="urn:schemas-microsoft-com:vml" Requires="v">
                <p:oleObj spid="_x0000_s34971" name="Equation" r:id="rId7" imgW="2031840" imgH="622080" progId="Equation.DSMT4">
                  <p:embed/>
                </p:oleObj>
              </mc:Choice>
              <mc:Fallback>
                <p:oleObj name="Equation" r:id="rId7" imgW="2031840" imgH="622080" progId="Equation.DSMT4">
                  <p:embed/>
                  <p:pic>
                    <p:nvPicPr>
                      <p:cNvPr id="0" name=""/>
                      <p:cNvPicPr/>
                      <p:nvPr/>
                    </p:nvPicPr>
                    <p:blipFill>
                      <a:blip r:embed="rId8"/>
                      <a:stretch>
                        <a:fillRect/>
                      </a:stretch>
                    </p:blipFill>
                    <p:spPr>
                      <a:xfrm>
                        <a:off x="1850592" y="2127880"/>
                        <a:ext cx="2032000" cy="62230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FA6F9239-C44D-4244-AB66-26F923FB6351}"/>
              </a:ext>
            </a:extLst>
          </p:cNvPr>
          <p:cNvSpPr txBox="1"/>
          <p:nvPr/>
        </p:nvSpPr>
        <p:spPr>
          <a:xfrm>
            <a:off x="454681" y="3001398"/>
            <a:ext cx="1045414" cy="307777"/>
          </a:xfrm>
          <a:prstGeom prst="rect">
            <a:avLst/>
          </a:prstGeom>
          <a:noFill/>
        </p:spPr>
        <p:txBody>
          <a:bodyPr wrap="none" rtlCol="0">
            <a:spAutoFit/>
          </a:bodyPr>
          <a:lstStyle/>
          <a:p>
            <a:r>
              <a:rPr lang="en-AU" sz="1400" dirty="0"/>
              <a:t>momentum</a:t>
            </a:r>
            <a:endParaRPr lang="en-US" sz="1400" dirty="0"/>
          </a:p>
        </p:txBody>
      </p:sp>
      <p:graphicFrame>
        <p:nvGraphicFramePr>
          <p:cNvPr id="22" name="Object 21">
            <a:extLst>
              <a:ext uri="{FF2B5EF4-FFF2-40B4-BE49-F238E27FC236}">
                <a16:creationId xmlns:a16="http://schemas.microsoft.com/office/drawing/2014/main" id="{77EEACE3-D3D9-4AEF-B896-6A99C5C03FC8}"/>
              </a:ext>
            </a:extLst>
          </p:cNvPr>
          <p:cNvGraphicFramePr>
            <a:graphicFrameLocks noChangeAspect="1"/>
          </p:cNvGraphicFramePr>
          <p:nvPr>
            <p:extLst>
              <p:ext uri="{D42A27DB-BD31-4B8C-83A1-F6EECF244321}">
                <p14:modId xmlns:p14="http://schemas.microsoft.com/office/powerpoint/2010/main" val="1208848971"/>
              </p:ext>
            </p:extLst>
          </p:nvPr>
        </p:nvGraphicFramePr>
        <p:xfrm>
          <a:off x="1833379" y="2887518"/>
          <a:ext cx="1930400" cy="584200"/>
        </p:xfrm>
        <a:graphic>
          <a:graphicData uri="http://schemas.openxmlformats.org/presentationml/2006/ole">
            <mc:AlternateContent xmlns:mc="http://schemas.openxmlformats.org/markup-compatibility/2006">
              <mc:Choice xmlns:v="urn:schemas-microsoft-com:vml" Requires="v">
                <p:oleObj spid="_x0000_s34972" name="Equation" r:id="rId9" imgW="1930320" imgH="583920" progId="Equation.DSMT4">
                  <p:embed/>
                </p:oleObj>
              </mc:Choice>
              <mc:Fallback>
                <p:oleObj name="Equation" r:id="rId9" imgW="1930320" imgH="583920" progId="Equation.DSMT4">
                  <p:embed/>
                  <p:pic>
                    <p:nvPicPr>
                      <p:cNvPr id="0" name=""/>
                      <p:cNvPicPr/>
                      <p:nvPr/>
                    </p:nvPicPr>
                    <p:blipFill>
                      <a:blip r:embed="rId10"/>
                      <a:stretch>
                        <a:fillRect/>
                      </a:stretch>
                    </p:blipFill>
                    <p:spPr>
                      <a:xfrm>
                        <a:off x="1833379" y="2887518"/>
                        <a:ext cx="1930400" cy="584200"/>
                      </a:xfrm>
                      <a:prstGeom prst="rect">
                        <a:avLst/>
                      </a:prstGeom>
                    </p:spPr>
                  </p:pic>
                </p:oleObj>
              </mc:Fallback>
            </mc:AlternateContent>
          </a:graphicData>
        </a:graphic>
      </p:graphicFrame>
    </p:spTree>
    <p:extLst>
      <p:ext uri="{BB962C8B-B14F-4D97-AF65-F5344CB8AC3E}">
        <p14:creationId xmlns:p14="http://schemas.microsoft.com/office/powerpoint/2010/main" val="298679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C4A5651-0EC8-454A-8101-1C0C8387BF9B}"/>
              </a:ext>
            </a:extLst>
          </p:cNvPr>
          <p:cNvSpPr/>
          <p:nvPr/>
        </p:nvSpPr>
        <p:spPr>
          <a:xfrm>
            <a:off x="1670104" y="2244433"/>
            <a:ext cx="989970" cy="98997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51F8059-9367-480E-998E-268398CB67A9}"/>
              </a:ext>
            </a:extLst>
          </p:cNvPr>
          <p:cNvSpPr/>
          <p:nvPr/>
        </p:nvSpPr>
        <p:spPr>
          <a:xfrm>
            <a:off x="3362878" y="3234401"/>
            <a:ext cx="476093" cy="4760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4ECE671-5822-4CFB-A3D5-E67C8787F88E}"/>
              </a:ext>
            </a:extLst>
          </p:cNvPr>
          <p:cNvGrpSpPr/>
          <p:nvPr/>
        </p:nvGrpSpPr>
        <p:grpSpPr>
          <a:xfrm>
            <a:off x="234268" y="2576942"/>
            <a:ext cx="1307365" cy="256939"/>
            <a:chOff x="219154" y="1813686"/>
            <a:chExt cx="1307365" cy="256939"/>
          </a:xfrm>
        </p:grpSpPr>
        <p:sp>
          <p:nvSpPr>
            <p:cNvPr id="7" name="Oval 6">
              <a:extLst>
                <a:ext uri="{FF2B5EF4-FFF2-40B4-BE49-F238E27FC236}">
                  <a16:creationId xmlns:a16="http://schemas.microsoft.com/office/drawing/2014/main" id="{C4413ED4-3FBA-44D7-B0F6-43945F62F95A}"/>
                </a:ext>
              </a:extLst>
            </p:cNvPr>
            <p:cNvSpPr/>
            <p:nvPr/>
          </p:nvSpPr>
          <p:spPr>
            <a:xfrm>
              <a:off x="219154" y="1813686"/>
              <a:ext cx="914400" cy="25693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750E9D5-4C94-418C-8E95-89FF66B0418E}"/>
                </a:ext>
              </a:extLst>
            </p:cNvPr>
            <p:cNvCxnSpPr/>
            <p:nvPr/>
          </p:nvCxnSpPr>
          <p:spPr>
            <a:xfrm>
              <a:off x="914400" y="1934598"/>
              <a:ext cx="61211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EF366E8-F782-4F51-82BD-0590924EE7F4}"/>
              </a:ext>
            </a:extLst>
          </p:cNvPr>
          <p:cNvSpPr txBox="1"/>
          <p:nvPr/>
        </p:nvSpPr>
        <p:spPr>
          <a:xfrm>
            <a:off x="98241" y="1579414"/>
            <a:ext cx="1579418" cy="584775"/>
          </a:xfrm>
          <a:prstGeom prst="rect">
            <a:avLst/>
          </a:prstGeom>
          <a:noFill/>
        </p:spPr>
        <p:txBody>
          <a:bodyPr wrap="square" rtlCol="0">
            <a:spAutoFit/>
          </a:bodyPr>
          <a:lstStyle/>
          <a:p>
            <a:r>
              <a:rPr lang="en-AU" sz="1600" b="1" dirty="0">
                <a:solidFill>
                  <a:srgbClr val="00B050"/>
                </a:solidFill>
              </a:rPr>
              <a:t>energy input  to disrupt nucleus</a:t>
            </a:r>
            <a:endParaRPr lang="en-US" sz="1600" b="1" dirty="0">
              <a:solidFill>
                <a:srgbClr val="00B050"/>
              </a:solidFill>
            </a:endParaRPr>
          </a:p>
        </p:txBody>
      </p:sp>
      <p:graphicFrame>
        <p:nvGraphicFramePr>
          <p:cNvPr id="11" name="Object 10">
            <a:extLst>
              <a:ext uri="{FF2B5EF4-FFF2-40B4-BE49-F238E27FC236}">
                <a16:creationId xmlns:a16="http://schemas.microsoft.com/office/drawing/2014/main" id="{8B78B90D-B184-4FC6-A6C0-106204D0EAA0}"/>
              </a:ext>
            </a:extLst>
          </p:cNvPr>
          <p:cNvGraphicFramePr>
            <a:graphicFrameLocks noChangeAspect="1"/>
          </p:cNvGraphicFramePr>
          <p:nvPr>
            <p:extLst>
              <p:ext uri="{D42A27DB-BD31-4B8C-83A1-F6EECF244321}">
                <p14:modId xmlns:p14="http://schemas.microsoft.com/office/powerpoint/2010/main" val="2905512868"/>
              </p:ext>
            </p:extLst>
          </p:nvPr>
        </p:nvGraphicFramePr>
        <p:xfrm>
          <a:off x="260875" y="2186077"/>
          <a:ext cx="1054100" cy="279400"/>
        </p:xfrm>
        <a:graphic>
          <a:graphicData uri="http://schemas.openxmlformats.org/presentationml/2006/ole">
            <mc:AlternateContent xmlns:mc="http://schemas.openxmlformats.org/markup-compatibility/2006">
              <mc:Choice xmlns:v="urn:schemas-microsoft-com:vml" Requires="v">
                <p:oleObj spid="_x0000_s36218" name="Equation" r:id="rId3" imgW="1054080" imgH="279360" progId="Equation.DSMT4">
                  <p:embed/>
                </p:oleObj>
              </mc:Choice>
              <mc:Fallback>
                <p:oleObj name="Equation" r:id="rId3" imgW="1054080" imgH="279360" progId="Equation.DSMT4">
                  <p:embed/>
                  <p:pic>
                    <p:nvPicPr>
                      <p:cNvPr id="0" name=""/>
                      <p:cNvPicPr/>
                      <p:nvPr/>
                    </p:nvPicPr>
                    <p:blipFill>
                      <a:blip r:embed="rId4"/>
                      <a:stretch>
                        <a:fillRect/>
                      </a:stretch>
                    </p:blipFill>
                    <p:spPr>
                      <a:xfrm>
                        <a:off x="260875" y="2186077"/>
                        <a:ext cx="1054100" cy="2794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8C2BBE4-8CC2-4C5F-B85D-D28A3990679F}"/>
              </a:ext>
            </a:extLst>
          </p:cNvPr>
          <p:cNvGraphicFramePr>
            <a:graphicFrameLocks noChangeAspect="1"/>
          </p:cNvGraphicFramePr>
          <p:nvPr>
            <p:extLst>
              <p:ext uri="{D42A27DB-BD31-4B8C-83A1-F6EECF244321}">
                <p14:modId xmlns:p14="http://schemas.microsoft.com/office/powerpoint/2010/main" val="822678678"/>
              </p:ext>
            </p:extLst>
          </p:nvPr>
        </p:nvGraphicFramePr>
        <p:xfrm>
          <a:off x="346876" y="3459095"/>
          <a:ext cx="2120900" cy="317500"/>
        </p:xfrm>
        <a:graphic>
          <a:graphicData uri="http://schemas.openxmlformats.org/presentationml/2006/ole">
            <mc:AlternateContent xmlns:mc="http://schemas.openxmlformats.org/markup-compatibility/2006">
              <mc:Choice xmlns:v="urn:schemas-microsoft-com:vml" Requires="v">
                <p:oleObj spid="_x0000_s36219" name="Equation" r:id="rId5" imgW="2120760" imgH="317160" progId="Equation.DSMT4">
                  <p:embed/>
                </p:oleObj>
              </mc:Choice>
              <mc:Fallback>
                <p:oleObj name="Equation" r:id="rId5" imgW="2120760" imgH="317160" progId="Equation.DSMT4">
                  <p:embed/>
                  <p:pic>
                    <p:nvPicPr>
                      <p:cNvPr id="0" name=""/>
                      <p:cNvPicPr/>
                      <p:nvPr/>
                    </p:nvPicPr>
                    <p:blipFill>
                      <a:blip r:embed="rId6"/>
                      <a:stretch>
                        <a:fillRect/>
                      </a:stretch>
                    </p:blipFill>
                    <p:spPr>
                      <a:xfrm>
                        <a:off x="346876" y="3459095"/>
                        <a:ext cx="2120900" cy="31750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BFDD1422-6D38-4231-A8B8-A50069E68187}"/>
              </a:ext>
            </a:extLst>
          </p:cNvPr>
          <p:cNvGraphicFramePr>
            <a:graphicFrameLocks noChangeAspect="1"/>
          </p:cNvGraphicFramePr>
          <p:nvPr>
            <p:extLst>
              <p:ext uri="{D42A27DB-BD31-4B8C-83A1-F6EECF244321}">
                <p14:modId xmlns:p14="http://schemas.microsoft.com/office/powerpoint/2010/main" val="4143536741"/>
              </p:ext>
            </p:extLst>
          </p:nvPr>
        </p:nvGraphicFramePr>
        <p:xfrm>
          <a:off x="2999549" y="1366311"/>
          <a:ext cx="2120900" cy="317500"/>
        </p:xfrm>
        <a:graphic>
          <a:graphicData uri="http://schemas.openxmlformats.org/presentationml/2006/ole">
            <mc:AlternateContent xmlns:mc="http://schemas.openxmlformats.org/markup-compatibility/2006">
              <mc:Choice xmlns:v="urn:schemas-microsoft-com:vml" Requires="v">
                <p:oleObj spid="_x0000_s36220" name="Equation" r:id="rId7" imgW="2120760" imgH="317160" progId="Equation.DSMT4">
                  <p:embed/>
                </p:oleObj>
              </mc:Choice>
              <mc:Fallback>
                <p:oleObj name="Equation" r:id="rId7" imgW="2120760" imgH="317160" progId="Equation.DSMT4">
                  <p:embed/>
                  <p:pic>
                    <p:nvPicPr>
                      <p:cNvPr id="0" name=""/>
                      <p:cNvPicPr/>
                      <p:nvPr/>
                    </p:nvPicPr>
                    <p:blipFill>
                      <a:blip r:embed="rId8"/>
                      <a:stretch>
                        <a:fillRect/>
                      </a:stretch>
                    </p:blipFill>
                    <p:spPr>
                      <a:xfrm>
                        <a:off x="2999549" y="1366311"/>
                        <a:ext cx="2120900" cy="3175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2608EDCB-154E-481D-A880-6E21F86018E9}"/>
              </a:ext>
            </a:extLst>
          </p:cNvPr>
          <p:cNvGraphicFramePr>
            <a:graphicFrameLocks noChangeAspect="1"/>
          </p:cNvGraphicFramePr>
          <p:nvPr>
            <p:extLst>
              <p:ext uri="{D42A27DB-BD31-4B8C-83A1-F6EECF244321}">
                <p14:modId xmlns:p14="http://schemas.microsoft.com/office/powerpoint/2010/main" val="3297056541"/>
              </p:ext>
            </p:extLst>
          </p:nvPr>
        </p:nvGraphicFramePr>
        <p:xfrm>
          <a:off x="3106738" y="2854325"/>
          <a:ext cx="2095500" cy="317500"/>
        </p:xfrm>
        <a:graphic>
          <a:graphicData uri="http://schemas.openxmlformats.org/presentationml/2006/ole">
            <mc:AlternateContent xmlns:mc="http://schemas.openxmlformats.org/markup-compatibility/2006">
              <mc:Choice xmlns:v="urn:schemas-microsoft-com:vml" Requires="v">
                <p:oleObj spid="_x0000_s36221" name="Equation" r:id="rId9" imgW="2095200" imgH="317160" progId="Equation.DSMT4">
                  <p:embed/>
                </p:oleObj>
              </mc:Choice>
              <mc:Fallback>
                <p:oleObj name="Equation" r:id="rId9" imgW="2095200" imgH="317160" progId="Equation.DSMT4">
                  <p:embed/>
                  <p:pic>
                    <p:nvPicPr>
                      <p:cNvPr id="0" name=""/>
                      <p:cNvPicPr/>
                      <p:nvPr/>
                    </p:nvPicPr>
                    <p:blipFill>
                      <a:blip r:embed="rId10"/>
                      <a:stretch>
                        <a:fillRect/>
                      </a:stretch>
                    </p:blipFill>
                    <p:spPr>
                      <a:xfrm>
                        <a:off x="3106738" y="2854325"/>
                        <a:ext cx="2095500" cy="31750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1965A15-3FAC-4B5C-B7D1-B525812B6E4E}"/>
              </a:ext>
            </a:extLst>
          </p:cNvPr>
          <p:cNvGraphicFramePr>
            <a:graphicFrameLocks noChangeAspect="1"/>
          </p:cNvGraphicFramePr>
          <p:nvPr>
            <p:extLst>
              <p:ext uri="{D42A27DB-BD31-4B8C-83A1-F6EECF244321}">
                <p14:modId xmlns:p14="http://schemas.microsoft.com/office/powerpoint/2010/main" val="2891777103"/>
              </p:ext>
            </p:extLst>
          </p:nvPr>
        </p:nvGraphicFramePr>
        <p:xfrm>
          <a:off x="1526245" y="315516"/>
          <a:ext cx="3683000" cy="304800"/>
        </p:xfrm>
        <a:graphic>
          <a:graphicData uri="http://schemas.openxmlformats.org/presentationml/2006/ole">
            <mc:AlternateContent xmlns:mc="http://schemas.openxmlformats.org/markup-compatibility/2006">
              <mc:Choice xmlns:v="urn:schemas-microsoft-com:vml" Requires="v">
                <p:oleObj spid="_x0000_s36222" name="Equation" r:id="rId11" imgW="3682800" imgH="304560" progId="Equation.DSMT4">
                  <p:embed/>
                </p:oleObj>
              </mc:Choice>
              <mc:Fallback>
                <p:oleObj name="Equation" r:id="rId11" imgW="3682800" imgH="304560" progId="Equation.DSMT4">
                  <p:embed/>
                  <p:pic>
                    <p:nvPicPr>
                      <p:cNvPr id="11" name="Object 10">
                        <a:extLst>
                          <a:ext uri="{FF2B5EF4-FFF2-40B4-BE49-F238E27FC236}">
                            <a16:creationId xmlns:a16="http://schemas.microsoft.com/office/drawing/2014/main" id="{8B78B90D-B184-4FC6-A6C0-106204D0EAA0}"/>
                          </a:ext>
                        </a:extLst>
                      </p:cNvPr>
                      <p:cNvPicPr/>
                      <p:nvPr/>
                    </p:nvPicPr>
                    <p:blipFill>
                      <a:blip r:embed="rId12"/>
                      <a:stretch>
                        <a:fillRect/>
                      </a:stretch>
                    </p:blipFill>
                    <p:spPr>
                      <a:xfrm>
                        <a:off x="1526245" y="315516"/>
                        <a:ext cx="3683000" cy="30480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1730A26-DB30-4A9C-A553-E9166ED4380C}"/>
              </a:ext>
            </a:extLst>
          </p:cNvPr>
          <p:cNvSpPr txBox="1"/>
          <p:nvPr/>
        </p:nvSpPr>
        <p:spPr>
          <a:xfrm>
            <a:off x="256939" y="3219290"/>
            <a:ext cx="1965282" cy="307777"/>
          </a:xfrm>
          <a:prstGeom prst="rect">
            <a:avLst/>
          </a:prstGeom>
          <a:noFill/>
        </p:spPr>
        <p:txBody>
          <a:bodyPr wrap="none" rtlCol="0">
            <a:spAutoFit/>
          </a:bodyPr>
          <a:lstStyle/>
          <a:p>
            <a:r>
              <a:rPr lang="en-AU" sz="1400" dirty="0"/>
              <a:t>mass deuterium nucleus</a:t>
            </a:r>
            <a:endParaRPr lang="en-US" sz="1400" dirty="0"/>
          </a:p>
        </p:txBody>
      </p:sp>
      <p:sp>
        <p:nvSpPr>
          <p:cNvPr id="17" name="Oval 16">
            <a:extLst>
              <a:ext uri="{FF2B5EF4-FFF2-40B4-BE49-F238E27FC236}">
                <a16:creationId xmlns:a16="http://schemas.microsoft.com/office/drawing/2014/main" id="{D2D96AA2-2502-4D4F-A28E-9C59DB05ED63}"/>
              </a:ext>
            </a:extLst>
          </p:cNvPr>
          <p:cNvSpPr/>
          <p:nvPr/>
        </p:nvSpPr>
        <p:spPr>
          <a:xfrm>
            <a:off x="3333908" y="1746928"/>
            <a:ext cx="476093" cy="476093"/>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480CBDF-181F-44B8-9E10-DEEF898A4435}"/>
              </a:ext>
            </a:extLst>
          </p:cNvPr>
          <p:cNvSpPr txBox="1"/>
          <p:nvPr/>
        </p:nvSpPr>
        <p:spPr>
          <a:xfrm>
            <a:off x="2910713" y="1127254"/>
            <a:ext cx="1183657" cy="307777"/>
          </a:xfrm>
          <a:prstGeom prst="rect">
            <a:avLst/>
          </a:prstGeom>
          <a:noFill/>
        </p:spPr>
        <p:txBody>
          <a:bodyPr wrap="none" rtlCol="0">
            <a:spAutoFit/>
          </a:bodyPr>
          <a:lstStyle/>
          <a:p>
            <a:r>
              <a:rPr lang="en-AU" sz="1400" dirty="0"/>
              <a:t>mass neutron</a:t>
            </a:r>
            <a:endParaRPr lang="en-US" sz="1400" dirty="0"/>
          </a:p>
        </p:txBody>
      </p:sp>
      <p:sp>
        <p:nvSpPr>
          <p:cNvPr id="19" name="TextBox 18">
            <a:extLst>
              <a:ext uri="{FF2B5EF4-FFF2-40B4-BE49-F238E27FC236}">
                <a16:creationId xmlns:a16="http://schemas.microsoft.com/office/drawing/2014/main" id="{F995EED9-95C8-4B0A-95BD-AE791B3A72C1}"/>
              </a:ext>
            </a:extLst>
          </p:cNvPr>
          <p:cNvSpPr txBox="1"/>
          <p:nvPr/>
        </p:nvSpPr>
        <p:spPr>
          <a:xfrm>
            <a:off x="2927087" y="2496335"/>
            <a:ext cx="1092158" cy="307777"/>
          </a:xfrm>
          <a:prstGeom prst="rect">
            <a:avLst/>
          </a:prstGeom>
          <a:noFill/>
        </p:spPr>
        <p:txBody>
          <a:bodyPr wrap="none" rtlCol="0">
            <a:spAutoFit/>
          </a:bodyPr>
          <a:lstStyle/>
          <a:p>
            <a:r>
              <a:rPr lang="en-AU" sz="1400" dirty="0"/>
              <a:t>mass proton</a:t>
            </a:r>
            <a:endParaRPr lang="en-US" sz="1400" dirty="0"/>
          </a:p>
        </p:txBody>
      </p:sp>
      <p:sp>
        <p:nvSpPr>
          <p:cNvPr id="3" name="TextBox 2">
            <a:extLst>
              <a:ext uri="{FF2B5EF4-FFF2-40B4-BE49-F238E27FC236}">
                <a16:creationId xmlns:a16="http://schemas.microsoft.com/office/drawing/2014/main" id="{72F4DE8D-2F7D-4C6A-9D00-A154321166CA}"/>
              </a:ext>
            </a:extLst>
          </p:cNvPr>
          <p:cNvSpPr txBox="1"/>
          <p:nvPr/>
        </p:nvSpPr>
        <p:spPr>
          <a:xfrm>
            <a:off x="0" y="4005221"/>
            <a:ext cx="2290755" cy="307777"/>
          </a:xfrm>
          <a:prstGeom prst="rect">
            <a:avLst/>
          </a:prstGeom>
          <a:noFill/>
        </p:spPr>
        <p:txBody>
          <a:bodyPr wrap="none" rtlCol="0">
            <a:spAutoFit/>
          </a:bodyPr>
          <a:lstStyle/>
          <a:p>
            <a:r>
              <a:rPr lang="en-AU" sz="1400" dirty="0"/>
              <a:t>Conservation of mass energy</a:t>
            </a:r>
            <a:endParaRPr lang="en-US" sz="1400" dirty="0"/>
          </a:p>
        </p:txBody>
      </p:sp>
      <p:graphicFrame>
        <p:nvGraphicFramePr>
          <p:cNvPr id="8" name="Object 7">
            <a:extLst>
              <a:ext uri="{FF2B5EF4-FFF2-40B4-BE49-F238E27FC236}">
                <a16:creationId xmlns:a16="http://schemas.microsoft.com/office/drawing/2014/main" id="{1B46EE7A-A50D-425E-9C6F-C730904B3073}"/>
              </a:ext>
            </a:extLst>
          </p:cNvPr>
          <p:cNvGraphicFramePr>
            <a:graphicFrameLocks noChangeAspect="1"/>
          </p:cNvGraphicFramePr>
          <p:nvPr>
            <p:extLst>
              <p:ext uri="{D42A27DB-BD31-4B8C-83A1-F6EECF244321}">
                <p14:modId xmlns:p14="http://schemas.microsoft.com/office/powerpoint/2010/main" val="2613730329"/>
              </p:ext>
            </p:extLst>
          </p:nvPr>
        </p:nvGraphicFramePr>
        <p:xfrm>
          <a:off x="2412488" y="4003279"/>
          <a:ext cx="2298700" cy="317500"/>
        </p:xfrm>
        <a:graphic>
          <a:graphicData uri="http://schemas.openxmlformats.org/presentationml/2006/ole">
            <mc:AlternateContent xmlns:mc="http://schemas.openxmlformats.org/markup-compatibility/2006">
              <mc:Choice xmlns:v="urn:schemas-microsoft-com:vml" Requires="v">
                <p:oleObj spid="_x0000_s36223" name="Equation" r:id="rId13" imgW="2298600" imgH="317160" progId="Equation.DSMT4">
                  <p:embed/>
                </p:oleObj>
              </mc:Choice>
              <mc:Fallback>
                <p:oleObj name="Equation" r:id="rId13" imgW="2298600" imgH="317160" progId="Equation.DSMT4">
                  <p:embed/>
                  <p:pic>
                    <p:nvPicPr>
                      <p:cNvPr id="0" name=""/>
                      <p:cNvPicPr/>
                      <p:nvPr/>
                    </p:nvPicPr>
                    <p:blipFill>
                      <a:blip r:embed="rId14"/>
                      <a:stretch>
                        <a:fillRect/>
                      </a:stretch>
                    </p:blipFill>
                    <p:spPr>
                      <a:xfrm>
                        <a:off x="2412488" y="4003279"/>
                        <a:ext cx="2298700" cy="317500"/>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5AF1A51B-F4DB-447E-93A4-8A46D0BC5440}"/>
              </a:ext>
            </a:extLst>
          </p:cNvPr>
          <p:cNvSpPr txBox="1"/>
          <p:nvPr/>
        </p:nvSpPr>
        <p:spPr>
          <a:xfrm>
            <a:off x="0" y="4420857"/>
            <a:ext cx="1065035" cy="307777"/>
          </a:xfrm>
          <a:prstGeom prst="rect">
            <a:avLst/>
          </a:prstGeom>
          <a:noFill/>
        </p:spPr>
        <p:txBody>
          <a:bodyPr wrap="none" rtlCol="0">
            <a:spAutoFit/>
          </a:bodyPr>
          <a:lstStyle/>
          <a:p>
            <a:r>
              <a:rPr lang="en-AU" sz="1400" dirty="0"/>
              <a:t>Mass defect</a:t>
            </a:r>
            <a:endParaRPr lang="en-US" sz="1400" dirty="0"/>
          </a:p>
        </p:txBody>
      </p:sp>
      <p:graphicFrame>
        <p:nvGraphicFramePr>
          <p:cNvPr id="21" name="Object 20">
            <a:extLst>
              <a:ext uri="{FF2B5EF4-FFF2-40B4-BE49-F238E27FC236}">
                <a16:creationId xmlns:a16="http://schemas.microsoft.com/office/drawing/2014/main" id="{649A389C-6F2B-46AE-864E-C16AFFBC19FE}"/>
              </a:ext>
            </a:extLst>
          </p:cNvPr>
          <p:cNvGraphicFramePr>
            <a:graphicFrameLocks noChangeAspect="1"/>
          </p:cNvGraphicFramePr>
          <p:nvPr>
            <p:extLst>
              <p:ext uri="{D42A27DB-BD31-4B8C-83A1-F6EECF244321}">
                <p14:modId xmlns:p14="http://schemas.microsoft.com/office/powerpoint/2010/main" val="2459771762"/>
              </p:ext>
            </p:extLst>
          </p:nvPr>
        </p:nvGraphicFramePr>
        <p:xfrm>
          <a:off x="1111250" y="4403725"/>
          <a:ext cx="3644900" cy="317500"/>
        </p:xfrm>
        <a:graphic>
          <a:graphicData uri="http://schemas.openxmlformats.org/presentationml/2006/ole">
            <mc:AlternateContent xmlns:mc="http://schemas.openxmlformats.org/markup-compatibility/2006">
              <mc:Choice xmlns:v="urn:schemas-microsoft-com:vml" Requires="v">
                <p:oleObj spid="_x0000_s36224" name="Equation" r:id="rId15" imgW="3644640" imgH="317160" progId="Equation.DSMT4">
                  <p:embed/>
                </p:oleObj>
              </mc:Choice>
              <mc:Fallback>
                <p:oleObj name="Equation" r:id="rId15" imgW="3644640" imgH="317160" progId="Equation.DSMT4">
                  <p:embed/>
                  <p:pic>
                    <p:nvPicPr>
                      <p:cNvPr id="0" name=""/>
                      <p:cNvPicPr/>
                      <p:nvPr/>
                    </p:nvPicPr>
                    <p:blipFill>
                      <a:blip r:embed="rId16"/>
                      <a:stretch>
                        <a:fillRect/>
                      </a:stretch>
                    </p:blipFill>
                    <p:spPr>
                      <a:xfrm>
                        <a:off x="1111250" y="4403725"/>
                        <a:ext cx="3644900" cy="3175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EF0E649-2BEA-4ACA-8E25-9A742005B9BE}"/>
              </a:ext>
            </a:extLst>
          </p:cNvPr>
          <p:cNvSpPr txBox="1"/>
          <p:nvPr/>
        </p:nvSpPr>
        <p:spPr>
          <a:xfrm>
            <a:off x="0" y="5418384"/>
            <a:ext cx="1275477" cy="307777"/>
          </a:xfrm>
          <a:prstGeom prst="rect">
            <a:avLst/>
          </a:prstGeom>
          <a:noFill/>
        </p:spPr>
        <p:txBody>
          <a:bodyPr wrap="none" rtlCol="0">
            <a:spAutoFit/>
          </a:bodyPr>
          <a:lstStyle/>
          <a:p>
            <a:r>
              <a:rPr lang="en-AU" sz="1400" dirty="0"/>
              <a:t>Binding energy</a:t>
            </a:r>
            <a:endParaRPr lang="en-US" sz="1400" dirty="0"/>
          </a:p>
        </p:txBody>
      </p:sp>
      <p:graphicFrame>
        <p:nvGraphicFramePr>
          <p:cNvPr id="23" name="Object 22">
            <a:extLst>
              <a:ext uri="{FF2B5EF4-FFF2-40B4-BE49-F238E27FC236}">
                <a16:creationId xmlns:a16="http://schemas.microsoft.com/office/drawing/2014/main" id="{D3CECDB7-AF58-449F-89F0-CF47917EA2B4}"/>
              </a:ext>
            </a:extLst>
          </p:cNvPr>
          <p:cNvGraphicFramePr>
            <a:graphicFrameLocks noChangeAspect="1"/>
          </p:cNvGraphicFramePr>
          <p:nvPr>
            <p:extLst>
              <p:ext uri="{D42A27DB-BD31-4B8C-83A1-F6EECF244321}">
                <p14:modId xmlns:p14="http://schemas.microsoft.com/office/powerpoint/2010/main" val="2996209045"/>
              </p:ext>
            </p:extLst>
          </p:nvPr>
        </p:nvGraphicFramePr>
        <p:xfrm>
          <a:off x="1408113" y="5402263"/>
          <a:ext cx="3403600" cy="317500"/>
        </p:xfrm>
        <a:graphic>
          <a:graphicData uri="http://schemas.openxmlformats.org/presentationml/2006/ole">
            <mc:AlternateContent xmlns:mc="http://schemas.openxmlformats.org/markup-compatibility/2006">
              <mc:Choice xmlns:v="urn:schemas-microsoft-com:vml" Requires="v">
                <p:oleObj spid="_x0000_s36225" name="Equation" r:id="rId17" imgW="3403440" imgH="317160" progId="Equation.DSMT4">
                  <p:embed/>
                </p:oleObj>
              </mc:Choice>
              <mc:Fallback>
                <p:oleObj name="Equation" r:id="rId17" imgW="3403440" imgH="317160" progId="Equation.DSMT4">
                  <p:embed/>
                  <p:pic>
                    <p:nvPicPr>
                      <p:cNvPr id="0" name=""/>
                      <p:cNvPicPr/>
                      <p:nvPr/>
                    </p:nvPicPr>
                    <p:blipFill>
                      <a:blip r:embed="rId18"/>
                      <a:stretch>
                        <a:fillRect/>
                      </a:stretch>
                    </p:blipFill>
                    <p:spPr>
                      <a:xfrm>
                        <a:off x="1408113" y="5402263"/>
                        <a:ext cx="3403600" cy="317500"/>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85742F9E-2669-48D6-94C7-BAD79E75E883}"/>
              </a:ext>
            </a:extLst>
          </p:cNvPr>
          <p:cNvSpPr txBox="1"/>
          <p:nvPr/>
        </p:nvSpPr>
        <p:spPr>
          <a:xfrm>
            <a:off x="204040" y="4745808"/>
            <a:ext cx="4942294" cy="523220"/>
          </a:xfrm>
          <a:prstGeom prst="rect">
            <a:avLst/>
          </a:prstGeom>
          <a:noFill/>
        </p:spPr>
        <p:txBody>
          <a:bodyPr wrap="square" rtlCol="0">
            <a:spAutoFit/>
          </a:bodyPr>
          <a:lstStyle/>
          <a:p>
            <a:r>
              <a:rPr lang="en-AU" sz="1400" dirty="0"/>
              <a:t>The mass of the bound state (deuterium nucleus) is less than combined masses of the proton and neutron.</a:t>
            </a:r>
            <a:endParaRPr lang="en-US" sz="1400" dirty="0"/>
          </a:p>
        </p:txBody>
      </p:sp>
      <p:cxnSp>
        <p:nvCxnSpPr>
          <p:cNvPr id="25" name="Straight Arrow Connector 24">
            <a:extLst>
              <a:ext uri="{FF2B5EF4-FFF2-40B4-BE49-F238E27FC236}">
                <a16:creationId xmlns:a16="http://schemas.microsoft.com/office/drawing/2014/main" id="{C493AC29-0493-4EFA-8DF7-56064A560CCC}"/>
              </a:ext>
            </a:extLst>
          </p:cNvPr>
          <p:cNvCxnSpPr>
            <a:cxnSpLocks/>
          </p:cNvCxnSpPr>
          <p:nvPr/>
        </p:nvCxnSpPr>
        <p:spPr>
          <a:xfrm flipV="1">
            <a:off x="2652516" y="2131081"/>
            <a:ext cx="619676" cy="3022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91A9CA-0BA7-4A4A-858E-281C9FAEF628}"/>
              </a:ext>
            </a:extLst>
          </p:cNvPr>
          <p:cNvCxnSpPr>
            <a:cxnSpLocks/>
          </p:cNvCxnSpPr>
          <p:nvPr/>
        </p:nvCxnSpPr>
        <p:spPr>
          <a:xfrm>
            <a:off x="2667630" y="3015254"/>
            <a:ext cx="604562" cy="3325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698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2644406C-D503-4E49-B8FC-2B35D0957B7D}"/>
              </a:ext>
            </a:extLst>
          </p:cNvPr>
          <p:cNvSpPr/>
          <p:nvPr/>
        </p:nvSpPr>
        <p:spPr>
          <a:xfrm>
            <a:off x="2214208" y="1866585"/>
            <a:ext cx="347623" cy="355180"/>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5EE3FB5-97CB-4668-945F-B4D77F66262E}"/>
              </a:ext>
            </a:extLst>
          </p:cNvPr>
          <p:cNvCxnSpPr/>
          <p:nvPr/>
        </p:nvCxnSpPr>
        <p:spPr>
          <a:xfrm flipV="1">
            <a:off x="1103326" y="1685217"/>
            <a:ext cx="2448476" cy="347623"/>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C211722-F2D7-4EAE-B8C7-9B4243653F22}"/>
              </a:ext>
            </a:extLst>
          </p:cNvPr>
          <p:cNvSpPr/>
          <p:nvPr/>
        </p:nvSpPr>
        <p:spPr>
          <a:xfrm>
            <a:off x="1065543" y="1692774"/>
            <a:ext cx="294718" cy="2947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0AFD252-FEDA-4DB3-9F88-AE545A5BA8B0}"/>
              </a:ext>
            </a:extLst>
          </p:cNvPr>
          <p:cNvSpPr/>
          <p:nvPr/>
        </p:nvSpPr>
        <p:spPr>
          <a:xfrm>
            <a:off x="1361524" y="1677660"/>
            <a:ext cx="265751" cy="26575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25B33CE-E303-45CE-BA5D-AF83495B81B5}"/>
              </a:ext>
            </a:extLst>
          </p:cNvPr>
          <p:cNvGrpSpPr/>
          <p:nvPr/>
        </p:nvGrpSpPr>
        <p:grpSpPr>
          <a:xfrm>
            <a:off x="3037926" y="1080655"/>
            <a:ext cx="604558" cy="604558"/>
            <a:chOff x="1443393" y="3355319"/>
            <a:chExt cx="604558" cy="604558"/>
          </a:xfrm>
        </p:grpSpPr>
        <p:sp>
          <p:nvSpPr>
            <p:cNvPr id="7" name="Oval 6">
              <a:extLst>
                <a:ext uri="{FF2B5EF4-FFF2-40B4-BE49-F238E27FC236}">
                  <a16:creationId xmlns:a16="http://schemas.microsoft.com/office/drawing/2014/main" id="{03B49D80-C45F-492C-8DD4-73935A5AE44E}"/>
                </a:ext>
              </a:extLst>
            </p:cNvPr>
            <p:cNvSpPr/>
            <p:nvPr/>
          </p:nvSpPr>
          <p:spPr>
            <a:xfrm>
              <a:off x="1443393" y="3355319"/>
              <a:ext cx="604558" cy="60455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E90C24B-C056-4030-B970-2688097F71C9}"/>
                </a:ext>
              </a:extLst>
            </p:cNvPr>
            <p:cNvSpPr/>
            <p:nvPr/>
          </p:nvSpPr>
          <p:spPr>
            <a:xfrm>
              <a:off x="1498810" y="3439707"/>
              <a:ext cx="265751" cy="26575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0A519E-0707-4292-9168-7FD4742D0F0A}"/>
                </a:ext>
              </a:extLst>
            </p:cNvPr>
            <p:cNvSpPr/>
            <p:nvPr/>
          </p:nvSpPr>
          <p:spPr>
            <a:xfrm>
              <a:off x="1678922" y="3621075"/>
              <a:ext cx="294718" cy="2947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8899DF2E-D14E-4E39-BC88-60662B550FF1}"/>
              </a:ext>
            </a:extLst>
          </p:cNvPr>
          <p:cNvSpPr txBox="1"/>
          <p:nvPr/>
        </p:nvSpPr>
        <p:spPr>
          <a:xfrm>
            <a:off x="2289778" y="392965"/>
            <a:ext cx="2548775" cy="523220"/>
          </a:xfrm>
          <a:prstGeom prst="rect">
            <a:avLst/>
          </a:prstGeom>
          <a:noFill/>
        </p:spPr>
        <p:txBody>
          <a:bodyPr wrap="none" rtlCol="0">
            <a:spAutoFit/>
          </a:bodyPr>
          <a:lstStyle/>
          <a:p>
            <a:r>
              <a:rPr lang="en-AU" sz="1400" dirty="0"/>
              <a:t>deuteron</a:t>
            </a:r>
          </a:p>
          <a:p>
            <a:r>
              <a:rPr lang="en-AU" sz="1400" dirty="0"/>
              <a:t>bound system: </a:t>
            </a:r>
            <a:r>
              <a:rPr lang="en-AU" sz="1400" dirty="0">
                <a:solidFill>
                  <a:srgbClr val="FF0000"/>
                </a:solidFill>
              </a:rPr>
              <a:t>proton</a:t>
            </a:r>
            <a:r>
              <a:rPr lang="en-AU" sz="1400" dirty="0"/>
              <a:t> + </a:t>
            </a:r>
            <a:r>
              <a:rPr lang="en-AU" sz="1400" dirty="0">
                <a:solidFill>
                  <a:srgbClr val="0000FF"/>
                </a:solidFill>
              </a:rPr>
              <a:t>neutron</a:t>
            </a:r>
            <a:endParaRPr lang="en-US" sz="1400" dirty="0">
              <a:solidFill>
                <a:srgbClr val="0000FF"/>
              </a:solidFill>
            </a:endParaRPr>
          </a:p>
        </p:txBody>
      </p:sp>
      <p:sp>
        <p:nvSpPr>
          <p:cNvPr id="14" name="TextBox 13">
            <a:extLst>
              <a:ext uri="{FF2B5EF4-FFF2-40B4-BE49-F238E27FC236}">
                <a16:creationId xmlns:a16="http://schemas.microsoft.com/office/drawing/2014/main" id="{44F72116-07C5-4E27-82C1-36B0D2BCF72B}"/>
              </a:ext>
            </a:extLst>
          </p:cNvPr>
          <p:cNvSpPr txBox="1"/>
          <p:nvPr/>
        </p:nvSpPr>
        <p:spPr>
          <a:xfrm>
            <a:off x="613377" y="1066800"/>
            <a:ext cx="1550937" cy="523220"/>
          </a:xfrm>
          <a:prstGeom prst="rect">
            <a:avLst/>
          </a:prstGeom>
          <a:noFill/>
        </p:spPr>
        <p:txBody>
          <a:bodyPr wrap="none" rtlCol="0">
            <a:spAutoFit/>
          </a:bodyPr>
          <a:lstStyle/>
          <a:p>
            <a:r>
              <a:rPr lang="en-AU" sz="1400" dirty="0"/>
              <a:t>free particle</a:t>
            </a:r>
          </a:p>
          <a:p>
            <a:r>
              <a:rPr lang="en-AU" sz="1400" dirty="0"/>
              <a:t>   </a:t>
            </a:r>
            <a:r>
              <a:rPr lang="en-AU" sz="1400" dirty="0">
                <a:solidFill>
                  <a:srgbClr val="FF0000"/>
                </a:solidFill>
              </a:rPr>
              <a:t>proton</a:t>
            </a:r>
            <a:r>
              <a:rPr lang="en-AU" sz="1400" dirty="0"/>
              <a:t>    </a:t>
            </a:r>
            <a:r>
              <a:rPr lang="en-AU" sz="1400" dirty="0">
                <a:solidFill>
                  <a:srgbClr val="0000FF"/>
                </a:solidFill>
              </a:rPr>
              <a:t>neutron</a:t>
            </a:r>
            <a:endParaRPr lang="en-US" sz="1400" dirty="0">
              <a:solidFill>
                <a:srgbClr val="0000FF"/>
              </a:solidFill>
            </a:endParaRPr>
          </a:p>
        </p:txBody>
      </p:sp>
      <p:sp>
        <p:nvSpPr>
          <p:cNvPr id="15" name="TextBox 14">
            <a:extLst>
              <a:ext uri="{FF2B5EF4-FFF2-40B4-BE49-F238E27FC236}">
                <a16:creationId xmlns:a16="http://schemas.microsoft.com/office/drawing/2014/main" id="{2552B7D6-9A36-4CEE-84F9-00654719F1DB}"/>
              </a:ext>
            </a:extLst>
          </p:cNvPr>
          <p:cNvSpPr txBox="1"/>
          <p:nvPr/>
        </p:nvSpPr>
        <p:spPr>
          <a:xfrm>
            <a:off x="4043008" y="1103325"/>
            <a:ext cx="660758" cy="1323439"/>
          </a:xfrm>
          <a:prstGeom prst="rect">
            <a:avLst/>
          </a:prstGeom>
          <a:noFill/>
        </p:spPr>
        <p:txBody>
          <a:bodyPr wrap="none" rtlCol="0">
            <a:spAutoFit/>
          </a:bodyPr>
          <a:lstStyle/>
          <a:p>
            <a:r>
              <a:rPr lang="en-AU" sz="8000" dirty="0"/>
              <a:t>?</a:t>
            </a:r>
            <a:endParaRPr lang="en-US" sz="8000" dirty="0"/>
          </a:p>
        </p:txBody>
      </p:sp>
    </p:spTree>
    <p:extLst>
      <p:ext uri="{BB962C8B-B14F-4D97-AF65-F5344CB8AC3E}">
        <p14:creationId xmlns:p14="http://schemas.microsoft.com/office/powerpoint/2010/main" val="99061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Water">
            <a:extLst>
              <a:ext uri="{FF2B5EF4-FFF2-40B4-BE49-F238E27FC236}">
                <a16:creationId xmlns:a16="http://schemas.microsoft.com/office/drawing/2014/main" id="{FB83C5A1-8C9D-4ED5-BBB5-A8CD9412A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73" y="619676"/>
            <a:ext cx="1197253" cy="15983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C5FB0B-DD64-4F08-B864-70F22AC4FAAF}"/>
              </a:ext>
            </a:extLst>
          </p:cNvPr>
          <p:cNvSpPr txBox="1"/>
          <p:nvPr/>
        </p:nvSpPr>
        <p:spPr>
          <a:xfrm>
            <a:off x="52899" y="2312449"/>
            <a:ext cx="2335121" cy="954107"/>
          </a:xfrm>
          <a:prstGeom prst="rect">
            <a:avLst/>
          </a:prstGeom>
          <a:noFill/>
        </p:spPr>
        <p:txBody>
          <a:bodyPr wrap="square" rtlCol="0">
            <a:spAutoFit/>
          </a:bodyPr>
          <a:lstStyle/>
          <a:p>
            <a:r>
              <a:rPr lang="en-AU" sz="1400" dirty="0"/>
              <a:t>An external force does work to increase the potential energy of the system to lift water out of the well.</a:t>
            </a:r>
            <a:endParaRPr lang="en-US" sz="1400" dirty="0"/>
          </a:p>
        </p:txBody>
      </p:sp>
      <p:sp>
        <p:nvSpPr>
          <p:cNvPr id="8" name="Freeform: Shape 7">
            <a:extLst>
              <a:ext uri="{FF2B5EF4-FFF2-40B4-BE49-F238E27FC236}">
                <a16:creationId xmlns:a16="http://schemas.microsoft.com/office/drawing/2014/main" id="{E82F7B51-D952-4F7B-BF83-EE10B42DE626}"/>
              </a:ext>
            </a:extLst>
          </p:cNvPr>
          <p:cNvSpPr/>
          <p:nvPr/>
        </p:nvSpPr>
        <p:spPr>
          <a:xfrm>
            <a:off x="3007695" y="1375376"/>
            <a:ext cx="2327564" cy="2191537"/>
          </a:xfrm>
          <a:custGeom>
            <a:avLst/>
            <a:gdLst>
              <a:gd name="connsiteX0" fmla="*/ 0 w 2327564"/>
              <a:gd name="connsiteY0" fmla="*/ 0 h 2191537"/>
              <a:gd name="connsiteX1" fmla="*/ 0 w 2327564"/>
              <a:gd name="connsiteY1" fmla="*/ 2191537 h 2191537"/>
              <a:gd name="connsiteX2" fmla="*/ 1118440 w 2327564"/>
              <a:gd name="connsiteY2" fmla="*/ 2183980 h 2191537"/>
              <a:gd name="connsiteX3" fmla="*/ 1110883 w 2327564"/>
              <a:gd name="connsiteY3" fmla="*/ 1254466 h 2191537"/>
              <a:gd name="connsiteX4" fmla="*/ 2327564 w 2327564"/>
              <a:gd name="connsiteY4" fmla="*/ 1262023 h 219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64" h="2191537">
                <a:moveTo>
                  <a:pt x="0" y="0"/>
                </a:moveTo>
                <a:lnTo>
                  <a:pt x="0" y="2191537"/>
                </a:lnTo>
                <a:lnTo>
                  <a:pt x="1118440" y="2183980"/>
                </a:lnTo>
                <a:lnTo>
                  <a:pt x="1110883" y="1254466"/>
                </a:lnTo>
                <a:lnTo>
                  <a:pt x="2327564" y="1262023"/>
                </a:ln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03CF0D7-921D-4FCF-AA8C-555F40A75B73}"/>
              </a:ext>
            </a:extLst>
          </p:cNvPr>
          <p:cNvCxnSpPr/>
          <p:nvPr/>
        </p:nvCxnSpPr>
        <p:spPr>
          <a:xfrm>
            <a:off x="3022809" y="3672711"/>
            <a:ext cx="107309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D0CB86-9B45-4997-A1D9-6986D1C0E4A9}"/>
              </a:ext>
            </a:extLst>
          </p:cNvPr>
          <p:cNvSpPr txBox="1"/>
          <p:nvPr/>
        </p:nvSpPr>
        <p:spPr>
          <a:xfrm>
            <a:off x="3083265" y="3710496"/>
            <a:ext cx="798617" cy="307777"/>
          </a:xfrm>
          <a:prstGeom prst="rect">
            <a:avLst/>
          </a:prstGeom>
          <a:noFill/>
        </p:spPr>
        <p:txBody>
          <a:bodyPr wrap="none" rtlCol="0">
            <a:spAutoFit/>
          </a:bodyPr>
          <a:lstStyle/>
          <a:p>
            <a:r>
              <a:rPr lang="en-AU" sz="1400" dirty="0"/>
              <a:t>~10</a:t>
            </a:r>
            <a:r>
              <a:rPr lang="en-AU" sz="1400" baseline="30000" dirty="0"/>
              <a:t>-15</a:t>
            </a:r>
            <a:r>
              <a:rPr lang="en-AU" sz="1400" dirty="0"/>
              <a:t> m</a:t>
            </a:r>
            <a:endParaRPr lang="en-US" sz="1400" dirty="0"/>
          </a:p>
        </p:txBody>
      </p:sp>
      <p:sp>
        <p:nvSpPr>
          <p:cNvPr id="14" name="Oval 13">
            <a:extLst>
              <a:ext uri="{FF2B5EF4-FFF2-40B4-BE49-F238E27FC236}">
                <a16:creationId xmlns:a16="http://schemas.microsoft.com/office/drawing/2014/main" id="{F91E762B-E937-4808-8F57-051E1C99DB9E}"/>
              </a:ext>
            </a:extLst>
          </p:cNvPr>
          <p:cNvSpPr/>
          <p:nvPr/>
        </p:nvSpPr>
        <p:spPr>
          <a:xfrm>
            <a:off x="3226851" y="3362868"/>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FC28F09-06C3-452A-B712-3F4EC154CAE8}"/>
              </a:ext>
            </a:extLst>
          </p:cNvPr>
          <p:cNvCxnSpPr>
            <a:stCxn id="8" idx="3"/>
          </p:cNvCxnSpPr>
          <p:nvPr/>
        </p:nvCxnSpPr>
        <p:spPr>
          <a:xfrm flipH="1">
            <a:off x="2909454" y="2629842"/>
            <a:ext cx="120912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B682A2-058F-4E96-8BAF-C4E81E6D7AD5}"/>
              </a:ext>
            </a:extLst>
          </p:cNvPr>
          <p:cNvSpPr txBox="1"/>
          <p:nvPr/>
        </p:nvSpPr>
        <p:spPr>
          <a:xfrm>
            <a:off x="2644957" y="2463588"/>
            <a:ext cx="301686" cy="369332"/>
          </a:xfrm>
          <a:prstGeom prst="rect">
            <a:avLst/>
          </a:prstGeom>
          <a:noFill/>
        </p:spPr>
        <p:txBody>
          <a:bodyPr wrap="none" rtlCol="0">
            <a:spAutoFit/>
          </a:bodyPr>
          <a:lstStyle/>
          <a:p>
            <a:r>
              <a:rPr lang="en-AU" dirty="0"/>
              <a:t>0</a:t>
            </a:r>
            <a:endParaRPr lang="en-US" dirty="0"/>
          </a:p>
        </p:txBody>
      </p:sp>
      <p:sp>
        <p:nvSpPr>
          <p:cNvPr id="16" name="TextBox 15">
            <a:extLst>
              <a:ext uri="{FF2B5EF4-FFF2-40B4-BE49-F238E27FC236}">
                <a16:creationId xmlns:a16="http://schemas.microsoft.com/office/drawing/2014/main" id="{0CE48A2E-96DA-4D24-A860-47F89444108C}"/>
              </a:ext>
            </a:extLst>
          </p:cNvPr>
          <p:cNvSpPr txBox="1"/>
          <p:nvPr/>
        </p:nvSpPr>
        <p:spPr>
          <a:xfrm>
            <a:off x="2282221" y="3287303"/>
            <a:ext cx="622286" cy="400110"/>
          </a:xfrm>
          <a:prstGeom prst="rect">
            <a:avLst/>
          </a:prstGeom>
          <a:noFill/>
        </p:spPr>
        <p:txBody>
          <a:bodyPr wrap="none" rtlCol="0">
            <a:spAutoFit/>
          </a:bodyPr>
          <a:lstStyle/>
          <a:p>
            <a:r>
              <a:rPr lang="en-AU" sz="2000" dirty="0"/>
              <a:t>-</a:t>
            </a:r>
            <a:r>
              <a:rPr lang="en-AU" sz="1400" dirty="0"/>
              <a:t> 2.22</a:t>
            </a:r>
            <a:endParaRPr lang="en-US" sz="1400" dirty="0"/>
          </a:p>
        </p:txBody>
      </p:sp>
      <p:sp>
        <p:nvSpPr>
          <p:cNvPr id="17" name="TextBox 16">
            <a:extLst>
              <a:ext uri="{FF2B5EF4-FFF2-40B4-BE49-F238E27FC236}">
                <a16:creationId xmlns:a16="http://schemas.microsoft.com/office/drawing/2014/main" id="{72D551A3-9D12-453C-900F-3D4D32318B0D}"/>
              </a:ext>
            </a:extLst>
          </p:cNvPr>
          <p:cNvSpPr txBox="1"/>
          <p:nvPr/>
        </p:nvSpPr>
        <p:spPr>
          <a:xfrm>
            <a:off x="2153752" y="1405605"/>
            <a:ext cx="835485" cy="307777"/>
          </a:xfrm>
          <a:prstGeom prst="rect">
            <a:avLst/>
          </a:prstGeom>
          <a:noFill/>
        </p:spPr>
        <p:txBody>
          <a:bodyPr wrap="none" rtlCol="0">
            <a:spAutoFit/>
          </a:bodyPr>
          <a:lstStyle/>
          <a:p>
            <a:r>
              <a:rPr lang="en-AU" sz="1400" dirty="0"/>
              <a:t>U  [MeV]</a:t>
            </a:r>
            <a:endParaRPr lang="en-US" sz="1400" dirty="0"/>
          </a:p>
        </p:txBody>
      </p:sp>
      <p:sp>
        <p:nvSpPr>
          <p:cNvPr id="18" name="TextBox 17">
            <a:extLst>
              <a:ext uri="{FF2B5EF4-FFF2-40B4-BE49-F238E27FC236}">
                <a16:creationId xmlns:a16="http://schemas.microsoft.com/office/drawing/2014/main" id="{30D08475-F13D-4DEF-A4CC-286015F27982}"/>
              </a:ext>
            </a:extLst>
          </p:cNvPr>
          <p:cNvSpPr txBox="1"/>
          <p:nvPr/>
        </p:nvSpPr>
        <p:spPr>
          <a:xfrm>
            <a:off x="2191536" y="211597"/>
            <a:ext cx="2992583" cy="954107"/>
          </a:xfrm>
          <a:prstGeom prst="rect">
            <a:avLst/>
          </a:prstGeom>
          <a:noFill/>
        </p:spPr>
        <p:txBody>
          <a:bodyPr wrap="square" rtlCol="0">
            <a:spAutoFit/>
          </a:bodyPr>
          <a:lstStyle/>
          <a:p>
            <a:r>
              <a:rPr lang="en-AU" sz="1400" dirty="0"/>
              <a:t>Potential energy function U for </a:t>
            </a:r>
            <a:r>
              <a:rPr lang="en-AU" sz="1400" dirty="0">
                <a:solidFill>
                  <a:srgbClr val="FF0000"/>
                </a:solidFill>
              </a:rPr>
              <a:t>proton</a:t>
            </a:r>
            <a:r>
              <a:rPr lang="en-AU" sz="1400" dirty="0"/>
              <a:t> in potential well due to the strong nuclear attractive force of the </a:t>
            </a:r>
            <a:r>
              <a:rPr lang="en-AU" sz="1400" dirty="0">
                <a:solidFill>
                  <a:srgbClr val="FF0000"/>
                </a:solidFill>
              </a:rPr>
              <a:t>proton</a:t>
            </a:r>
            <a:r>
              <a:rPr lang="en-AU" sz="1400" dirty="0"/>
              <a:t> to the </a:t>
            </a:r>
            <a:r>
              <a:rPr lang="en-AU" sz="1400" dirty="0">
                <a:solidFill>
                  <a:srgbClr val="0000FF"/>
                </a:solidFill>
              </a:rPr>
              <a:t>neutron</a:t>
            </a:r>
            <a:endParaRPr lang="en-US" sz="1400" dirty="0">
              <a:solidFill>
                <a:srgbClr val="0000FF"/>
              </a:solidFill>
            </a:endParaRPr>
          </a:p>
        </p:txBody>
      </p:sp>
      <p:cxnSp>
        <p:nvCxnSpPr>
          <p:cNvPr id="20" name="Straight Arrow Connector 19">
            <a:extLst>
              <a:ext uri="{FF2B5EF4-FFF2-40B4-BE49-F238E27FC236}">
                <a16:creationId xmlns:a16="http://schemas.microsoft.com/office/drawing/2014/main" id="{26F947AB-EFA6-403C-A449-FB1777425D7F}"/>
              </a:ext>
            </a:extLst>
          </p:cNvPr>
          <p:cNvCxnSpPr>
            <a:cxnSpLocks/>
          </p:cNvCxnSpPr>
          <p:nvPr/>
        </p:nvCxnSpPr>
        <p:spPr>
          <a:xfrm flipH="1" flipV="1">
            <a:off x="3309977" y="2637402"/>
            <a:ext cx="1" cy="90684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076B73-E00B-40D9-ADC1-C8D31BD394F4}"/>
              </a:ext>
            </a:extLst>
          </p:cNvPr>
          <p:cNvSpPr txBox="1"/>
          <p:nvPr/>
        </p:nvSpPr>
        <p:spPr>
          <a:xfrm>
            <a:off x="3060595" y="2229322"/>
            <a:ext cx="1245854" cy="307777"/>
          </a:xfrm>
          <a:prstGeom prst="rect">
            <a:avLst/>
          </a:prstGeom>
          <a:noFill/>
        </p:spPr>
        <p:txBody>
          <a:bodyPr wrap="none" rtlCol="0">
            <a:spAutoFit/>
          </a:bodyPr>
          <a:lstStyle/>
          <a:p>
            <a:r>
              <a:rPr lang="en-AU" sz="1400" dirty="0">
                <a:solidFill>
                  <a:srgbClr val="FF0000"/>
                </a:solidFill>
              </a:rPr>
              <a:t>E</a:t>
            </a:r>
            <a:r>
              <a:rPr lang="en-AU" sz="1400" baseline="-25000" dirty="0">
                <a:solidFill>
                  <a:srgbClr val="FF0000"/>
                </a:solidFill>
              </a:rPr>
              <a:t>B</a:t>
            </a:r>
            <a:r>
              <a:rPr lang="en-AU" sz="1400" dirty="0">
                <a:solidFill>
                  <a:srgbClr val="FF0000"/>
                </a:solidFill>
              </a:rPr>
              <a:t> = 2.22 MeV</a:t>
            </a:r>
            <a:endParaRPr lang="en-US" sz="1400" dirty="0">
              <a:solidFill>
                <a:srgbClr val="FF0000"/>
              </a:solidFill>
            </a:endParaRPr>
          </a:p>
        </p:txBody>
      </p:sp>
      <p:sp>
        <p:nvSpPr>
          <p:cNvPr id="27" name="TextBox 26">
            <a:extLst>
              <a:ext uri="{FF2B5EF4-FFF2-40B4-BE49-F238E27FC236}">
                <a16:creationId xmlns:a16="http://schemas.microsoft.com/office/drawing/2014/main" id="{6F1D5434-84EF-4C14-BB3C-2120C0E0B298}"/>
              </a:ext>
            </a:extLst>
          </p:cNvPr>
          <p:cNvSpPr txBox="1"/>
          <p:nvPr/>
        </p:nvSpPr>
        <p:spPr>
          <a:xfrm>
            <a:off x="2653775" y="3946026"/>
            <a:ext cx="2335121" cy="1600438"/>
          </a:xfrm>
          <a:prstGeom prst="rect">
            <a:avLst/>
          </a:prstGeom>
          <a:noFill/>
        </p:spPr>
        <p:txBody>
          <a:bodyPr wrap="square" rtlCol="0">
            <a:spAutoFit/>
          </a:bodyPr>
          <a:lstStyle/>
          <a:p>
            <a:r>
              <a:rPr lang="en-AU" sz="1400" dirty="0"/>
              <a:t>An external force does work to increase the potential energy of the system to separate the </a:t>
            </a:r>
            <a:r>
              <a:rPr lang="en-AU" sz="1400" dirty="0">
                <a:solidFill>
                  <a:srgbClr val="FF0000"/>
                </a:solidFill>
              </a:rPr>
              <a:t>proton</a:t>
            </a:r>
            <a:r>
              <a:rPr lang="en-AU" sz="1400" dirty="0"/>
              <a:t> from the </a:t>
            </a:r>
            <a:r>
              <a:rPr lang="en-AU" sz="1400" dirty="0">
                <a:solidFill>
                  <a:srgbClr val="0000FF"/>
                </a:solidFill>
              </a:rPr>
              <a:t>neutron</a:t>
            </a:r>
            <a:r>
              <a:rPr lang="en-AU" sz="1400" dirty="0"/>
              <a:t>. The energy required is the binding energy</a:t>
            </a:r>
          </a:p>
          <a:p>
            <a:r>
              <a:rPr lang="en-AU" sz="1400" dirty="0">
                <a:solidFill>
                  <a:srgbClr val="FF0000"/>
                </a:solidFill>
              </a:rPr>
              <a:t>          E</a:t>
            </a:r>
            <a:r>
              <a:rPr lang="en-AU" sz="1400" baseline="-25000" dirty="0">
                <a:solidFill>
                  <a:srgbClr val="FF0000"/>
                </a:solidFill>
              </a:rPr>
              <a:t>B</a:t>
            </a:r>
            <a:r>
              <a:rPr lang="en-AU" sz="1400" dirty="0">
                <a:solidFill>
                  <a:srgbClr val="FF0000"/>
                </a:solidFill>
              </a:rPr>
              <a:t> = 2.2 MeV</a:t>
            </a:r>
            <a:endParaRPr lang="en-US" sz="1400" dirty="0">
              <a:solidFill>
                <a:srgbClr val="FF0000"/>
              </a:solidFill>
            </a:endParaRPr>
          </a:p>
        </p:txBody>
      </p:sp>
    </p:spTree>
    <p:extLst>
      <p:ext uri="{BB962C8B-B14F-4D97-AF65-F5344CB8AC3E}">
        <p14:creationId xmlns:p14="http://schemas.microsoft.com/office/powerpoint/2010/main" val="3624636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images pet scanner"/>
          <p:cNvPicPr>
            <a:picLocks noChangeAspect="1" noChangeArrowheads="1"/>
          </p:cNvPicPr>
          <p:nvPr/>
        </p:nvPicPr>
        <p:blipFill rotWithShape="1">
          <a:blip r:embed="rId2">
            <a:extLst>
              <a:ext uri="{28A0092B-C50C-407E-A947-70E740481C1C}">
                <a14:useLocalDpi xmlns:a14="http://schemas.microsoft.com/office/drawing/2010/main" val="0"/>
              </a:ext>
            </a:extLst>
          </a:blip>
          <a:srcRect t="14862" b="3172"/>
          <a:stretch/>
        </p:blipFill>
        <p:spPr bwMode="auto">
          <a:xfrm>
            <a:off x="468497" y="2478704"/>
            <a:ext cx="4267200" cy="23577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images pet scanner"/>
          <p:cNvPicPr>
            <a:picLocks noChangeAspect="1" noChangeArrowheads="1"/>
          </p:cNvPicPr>
          <p:nvPr/>
        </p:nvPicPr>
        <p:blipFill rotWithShape="1">
          <a:blip r:embed="rId3">
            <a:extLst>
              <a:ext uri="{28A0092B-C50C-407E-A947-70E740481C1C}">
                <a14:useLocalDpi xmlns:a14="http://schemas.microsoft.com/office/drawing/2010/main" val="0"/>
              </a:ext>
            </a:extLst>
          </a:blip>
          <a:srcRect l="4478" t="2996" r="4010" b="20352"/>
          <a:stretch/>
        </p:blipFill>
        <p:spPr bwMode="auto">
          <a:xfrm flipH="1">
            <a:off x="430747" y="4934737"/>
            <a:ext cx="4549329" cy="176078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images pet scanner"/>
          <p:cNvPicPr>
            <a:picLocks noChangeAspect="1" noChangeArrowheads="1"/>
          </p:cNvPicPr>
          <p:nvPr/>
        </p:nvPicPr>
        <p:blipFill rotWithShape="1">
          <a:blip r:embed="rId4">
            <a:extLst>
              <a:ext uri="{28A0092B-C50C-407E-A947-70E740481C1C}">
                <a14:useLocalDpi xmlns:a14="http://schemas.microsoft.com/office/drawing/2010/main" val="0"/>
              </a:ext>
            </a:extLst>
          </a:blip>
          <a:srcRect l="7717" t="8105" r="5402" b="29593"/>
          <a:stretch/>
        </p:blipFill>
        <p:spPr bwMode="auto">
          <a:xfrm>
            <a:off x="445865" y="83127"/>
            <a:ext cx="4352846" cy="18514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98381" y="5629984"/>
            <a:ext cx="1123449" cy="338554"/>
          </a:xfrm>
          <a:prstGeom prst="rect">
            <a:avLst/>
          </a:prstGeom>
          <a:noFill/>
        </p:spPr>
        <p:txBody>
          <a:bodyPr wrap="none" rtlCol="0">
            <a:spAutoFit/>
          </a:bodyPr>
          <a:lstStyle/>
          <a:p>
            <a:r>
              <a:rPr lang="en-AU" sz="1600" dirty="0"/>
              <a:t>head injury</a:t>
            </a:r>
            <a:endParaRPr lang="en-US" sz="1600" dirty="0"/>
          </a:p>
        </p:txBody>
      </p:sp>
      <p:sp>
        <p:nvSpPr>
          <p:cNvPr id="8" name="TextBox 7"/>
          <p:cNvSpPr txBox="1"/>
          <p:nvPr/>
        </p:nvSpPr>
        <p:spPr>
          <a:xfrm>
            <a:off x="968559" y="5132479"/>
            <a:ext cx="780983" cy="338554"/>
          </a:xfrm>
          <a:prstGeom prst="rect">
            <a:avLst/>
          </a:prstGeom>
          <a:noFill/>
        </p:spPr>
        <p:txBody>
          <a:bodyPr wrap="none" rtlCol="0">
            <a:spAutoFit/>
          </a:bodyPr>
          <a:lstStyle/>
          <a:p>
            <a:r>
              <a:rPr lang="en-AU" sz="1600" dirty="0"/>
              <a:t>normal</a:t>
            </a:r>
            <a:endParaRPr lang="en-US" sz="1600" dirty="0"/>
          </a:p>
        </p:txBody>
      </p:sp>
      <p:sp>
        <p:nvSpPr>
          <p:cNvPr id="5" name="TextBox 4"/>
          <p:cNvSpPr txBox="1"/>
          <p:nvPr/>
        </p:nvSpPr>
        <p:spPr>
          <a:xfrm>
            <a:off x="559220" y="1957269"/>
            <a:ext cx="1318631" cy="523220"/>
          </a:xfrm>
          <a:prstGeom prst="rect">
            <a:avLst/>
          </a:prstGeom>
          <a:noFill/>
        </p:spPr>
        <p:txBody>
          <a:bodyPr wrap="none" rtlCol="0">
            <a:spAutoFit/>
          </a:bodyPr>
          <a:lstStyle/>
          <a:p>
            <a:r>
              <a:rPr lang="en-AU" sz="1400" dirty="0"/>
              <a:t>CT scan</a:t>
            </a:r>
          </a:p>
          <a:p>
            <a:r>
              <a:rPr lang="en-AU" sz="1400" dirty="0"/>
              <a:t>organs &amp; bones</a:t>
            </a:r>
            <a:endParaRPr lang="en-US" sz="1400" dirty="0"/>
          </a:p>
        </p:txBody>
      </p:sp>
      <p:sp>
        <p:nvSpPr>
          <p:cNvPr id="10" name="TextBox 9"/>
          <p:cNvSpPr txBox="1"/>
          <p:nvPr/>
        </p:nvSpPr>
        <p:spPr>
          <a:xfrm>
            <a:off x="2086998" y="1950971"/>
            <a:ext cx="1003801" cy="523220"/>
          </a:xfrm>
          <a:prstGeom prst="rect">
            <a:avLst/>
          </a:prstGeom>
          <a:noFill/>
        </p:spPr>
        <p:txBody>
          <a:bodyPr wrap="none" rtlCol="0">
            <a:spAutoFit/>
          </a:bodyPr>
          <a:lstStyle/>
          <a:p>
            <a:r>
              <a:rPr lang="en-AU" sz="1400" dirty="0"/>
              <a:t>PET scan</a:t>
            </a:r>
          </a:p>
          <a:p>
            <a:r>
              <a:rPr lang="en-AU" sz="1400" dirty="0"/>
              <a:t>cell activity</a:t>
            </a:r>
            <a:endParaRPr lang="en-US" sz="1400" dirty="0"/>
          </a:p>
        </p:txBody>
      </p:sp>
      <p:sp>
        <p:nvSpPr>
          <p:cNvPr id="11" name="TextBox 10"/>
          <p:cNvSpPr txBox="1"/>
          <p:nvPr/>
        </p:nvSpPr>
        <p:spPr>
          <a:xfrm>
            <a:off x="4082052" y="1497550"/>
            <a:ext cx="1215422" cy="954107"/>
          </a:xfrm>
          <a:prstGeom prst="rect">
            <a:avLst/>
          </a:prstGeom>
          <a:solidFill>
            <a:schemeClr val="bg1"/>
          </a:solidFill>
        </p:spPr>
        <p:txBody>
          <a:bodyPr wrap="square" rtlCol="0">
            <a:spAutoFit/>
          </a:bodyPr>
          <a:lstStyle/>
          <a:p>
            <a:r>
              <a:rPr lang="en-AU" sz="1400" dirty="0"/>
              <a:t>PET / CT scan</a:t>
            </a:r>
          </a:p>
          <a:p>
            <a:r>
              <a:rPr lang="en-AU" sz="1400" dirty="0"/>
              <a:t>location of high cell activity</a:t>
            </a:r>
            <a:endParaRPr lang="en-US" sz="1400" dirty="0"/>
          </a:p>
        </p:txBody>
      </p:sp>
    </p:spTree>
    <p:extLst>
      <p:ext uri="{BB962C8B-B14F-4D97-AF65-F5344CB8AC3E}">
        <p14:creationId xmlns:p14="http://schemas.microsoft.com/office/powerpoint/2010/main" val="418201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images electron positron annihi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85875"/>
            <a:ext cx="3086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62875" y="2584502"/>
            <a:ext cx="795731" cy="307777"/>
          </a:xfrm>
          <a:prstGeom prst="rect">
            <a:avLst/>
          </a:prstGeom>
          <a:noFill/>
        </p:spPr>
        <p:txBody>
          <a:bodyPr wrap="none" rtlCol="0">
            <a:spAutoFit/>
          </a:bodyPr>
          <a:lstStyle/>
          <a:p>
            <a:r>
              <a:rPr lang="en-AU" sz="1400" dirty="0">
                <a:solidFill>
                  <a:srgbClr val="FFFF00"/>
                </a:solidFill>
                <a:highlight>
                  <a:srgbClr val="000000"/>
                </a:highlight>
              </a:rPr>
              <a:t>positron</a:t>
            </a:r>
            <a:endParaRPr lang="en-US" sz="1400" dirty="0">
              <a:solidFill>
                <a:srgbClr val="FFFF00"/>
              </a:solidFill>
              <a:highlight>
                <a:srgbClr val="000000"/>
              </a:highlight>
            </a:endParaRPr>
          </a:p>
        </p:txBody>
      </p:sp>
      <p:sp>
        <p:nvSpPr>
          <p:cNvPr id="8" name="TextBox 7"/>
          <p:cNvSpPr txBox="1"/>
          <p:nvPr/>
        </p:nvSpPr>
        <p:spPr>
          <a:xfrm>
            <a:off x="1512663" y="2177682"/>
            <a:ext cx="790922" cy="307777"/>
          </a:xfrm>
          <a:prstGeom prst="rect">
            <a:avLst/>
          </a:prstGeom>
          <a:noFill/>
        </p:spPr>
        <p:txBody>
          <a:bodyPr wrap="none" rtlCol="0">
            <a:spAutoFit/>
          </a:bodyPr>
          <a:lstStyle/>
          <a:p>
            <a:r>
              <a:rPr lang="en-AU" sz="1400" dirty="0">
                <a:solidFill>
                  <a:srgbClr val="FFFF00"/>
                </a:solidFill>
                <a:highlight>
                  <a:srgbClr val="000000"/>
                </a:highlight>
              </a:rPr>
              <a:t>electron</a:t>
            </a:r>
            <a:endParaRPr lang="en-US" sz="1400" dirty="0">
              <a:solidFill>
                <a:srgbClr val="FFFF00"/>
              </a:solidFill>
              <a:highlight>
                <a:srgbClr val="000000"/>
              </a:highlight>
            </a:endParaRPr>
          </a:p>
        </p:txBody>
      </p:sp>
      <p:sp>
        <p:nvSpPr>
          <p:cNvPr id="7" name="Rectangle 6"/>
          <p:cNvSpPr/>
          <p:nvPr/>
        </p:nvSpPr>
        <p:spPr>
          <a:xfrm>
            <a:off x="1186453" y="3891868"/>
            <a:ext cx="816159" cy="302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11758" y="1414424"/>
            <a:ext cx="482391" cy="302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12164" y="1408127"/>
            <a:ext cx="482391" cy="302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18700" y="1296032"/>
            <a:ext cx="1537855" cy="215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33884" y="1299808"/>
            <a:ext cx="264496" cy="2947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2871670" y="1322478"/>
            <a:ext cx="143584" cy="5063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26542" y="1270839"/>
            <a:ext cx="1004699" cy="307777"/>
          </a:xfrm>
          <a:prstGeom prst="rect">
            <a:avLst/>
          </a:prstGeom>
          <a:noFill/>
        </p:spPr>
        <p:txBody>
          <a:bodyPr wrap="none" rtlCol="0">
            <a:spAutoFit/>
          </a:bodyPr>
          <a:lstStyle/>
          <a:p>
            <a:r>
              <a:rPr lang="en-AU" sz="1400" b="1" dirty="0">
                <a:solidFill>
                  <a:srgbClr val="FF0000"/>
                </a:solidFill>
                <a:highlight>
                  <a:srgbClr val="000000"/>
                </a:highlight>
              </a:rPr>
              <a:t>gamma ray</a:t>
            </a:r>
            <a:endParaRPr lang="en-US" sz="1400" b="1" dirty="0">
              <a:solidFill>
                <a:srgbClr val="FF0000"/>
              </a:solidFill>
              <a:highlight>
                <a:srgbClr val="000000"/>
              </a:highlight>
            </a:endParaRPr>
          </a:p>
        </p:txBody>
      </p:sp>
      <p:sp>
        <p:nvSpPr>
          <p:cNvPr id="19" name="Rectangle 18"/>
          <p:cNvSpPr/>
          <p:nvPr/>
        </p:nvSpPr>
        <p:spPr>
          <a:xfrm>
            <a:off x="2599617" y="3544245"/>
            <a:ext cx="1231795" cy="3098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21266" y="4278535"/>
            <a:ext cx="1638615" cy="523220"/>
          </a:xfrm>
          <a:prstGeom prst="rect">
            <a:avLst/>
          </a:prstGeom>
          <a:noFill/>
        </p:spPr>
        <p:txBody>
          <a:bodyPr wrap="square" rtlCol="0">
            <a:spAutoFit/>
          </a:bodyPr>
          <a:lstStyle/>
          <a:p>
            <a:pPr algn="ctr"/>
            <a:r>
              <a:rPr lang="en-AU" sz="1400" dirty="0">
                <a:solidFill>
                  <a:srgbClr val="FFFF00"/>
                </a:solidFill>
                <a:highlight>
                  <a:srgbClr val="000000"/>
                </a:highlight>
              </a:rPr>
              <a:t>energetic electron-positron pair</a:t>
            </a:r>
            <a:endParaRPr lang="en-US" sz="1400" dirty="0">
              <a:solidFill>
                <a:srgbClr val="FFFF00"/>
              </a:solidFill>
              <a:highlight>
                <a:srgbClr val="000000"/>
              </a:highlight>
            </a:endParaRPr>
          </a:p>
        </p:txBody>
      </p:sp>
      <p:sp>
        <p:nvSpPr>
          <p:cNvPr id="11" name="TextBox 10"/>
          <p:cNvSpPr txBox="1"/>
          <p:nvPr/>
        </p:nvSpPr>
        <p:spPr>
          <a:xfrm>
            <a:off x="1029015" y="3734429"/>
            <a:ext cx="1253207" cy="523220"/>
          </a:xfrm>
          <a:prstGeom prst="rect">
            <a:avLst/>
          </a:prstGeom>
          <a:noFill/>
        </p:spPr>
        <p:txBody>
          <a:bodyPr wrap="square" rtlCol="0">
            <a:spAutoFit/>
          </a:bodyPr>
          <a:lstStyle/>
          <a:p>
            <a:pPr algn="ctr"/>
            <a:r>
              <a:rPr lang="en-AU" sz="1400" dirty="0">
                <a:solidFill>
                  <a:srgbClr val="FFFF00"/>
                </a:solidFill>
                <a:highlight>
                  <a:srgbClr val="000000"/>
                </a:highlight>
              </a:rPr>
              <a:t>scattered electron</a:t>
            </a:r>
            <a:endParaRPr lang="en-US" sz="1400" dirty="0">
              <a:solidFill>
                <a:srgbClr val="FFFF00"/>
              </a:solidFill>
              <a:highlight>
                <a:srgbClr val="000000"/>
              </a:highlight>
            </a:endParaRPr>
          </a:p>
        </p:txBody>
      </p:sp>
      <p:cxnSp>
        <p:nvCxnSpPr>
          <p:cNvPr id="17" name="Straight Arrow Connector 16"/>
          <p:cNvCxnSpPr/>
          <p:nvPr/>
        </p:nvCxnSpPr>
        <p:spPr>
          <a:xfrm flipH="1">
            <a:off x="2540421" y="3053038"/>
            <a:ext cx="89424" cy="5075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11642" y="5058168"/>
            <a:ext cx="790922" cy="307777"/>
          </a:xfrm>
          <a:prstGeom prst="rect">
            <a:avLst/>
          </a:prstGeom>
          <a:noFill/>
        </p:spPr>
        <p:txBody>
          <a:bodyPr wrap="none" rtlCol="0">
            <a:spAutoFit/>
          </a:bodyPr>
          <a:lstStyle/>
          <a:p>
            <a:r>
              <a:rPr lang="en-AU" sz="1400" dirty="0">
                <a:solidFill>
                  <a:srgbClr val="FFFF00"/>
                </a:solidFill>
                <a:highlight>
                  <a:srgbClr val="000000"/>
                </a:highlight>
              </a:rPr>
              <a:t>electron</a:t>
            </a:r>
            <a:endParaRPr lang="en-US" sz="1400" dirty="0">
              <a:solidFill>
                <a:srgbClr val="FFFF00"/>
              </a:solidFill>
              <a:highlight>
                <a:srgbClr val="000000"/>
              </a:highlight>
            </a:endParaRPr>
          </a:p>
        </p:txBody>
      </p:sp>
      <p:sp>
        <p:nvSpPr>
          <p:cNvPr id="22" name="TextBox 21"/>
          <p:cNvSpPr txBox="1"/>
          <p:nvPr/>
        </p:nvSpPr>
        <p:spPr>
          <a:xfrm>
            <a:off x="2389279" y="4905768"/>
            <a:ext cx="795731" cy="307777"/>
          </a:xfrm>
          <a:prstGeom prst="rect">
            <a:avLst/>
          </a:prstGeom>
          <a:noFill/>
        </p:spPr>
        <p:txBody>
          <a:bodyPr wrap="none" rtlCol="0">
            <a:spAutoFit/>
          </a:bodyPr>
          <a:lstStyle/>
          <a:p>
            <a:r>
              <a:rPr lang="en-AU" sz="1400" dirty="0">
                <a:solidFill>
                  <a:srgbClr val="FFFF00"/>
                </a:solidFill>
                <a:highlight>
                  <a:srgbClr val="000000"/>
                </a:highlight>
              </a:rPr>
              <a:t>positron</a:t>
            </a:r>
            <a:endParaRPr lang="en-US" sz="1400" dirty="0">
              <a:solidFill>
                <a:srgbClr val="FFFF00"/>
              </a:solidFill>
              <a:highlight>
                <a:srgbClr val="000000"/>
              </a:highlight>
            </a:endParaRPr>
          </a:p>
        </p:txBody>
      </p:sp>
      <p:sp>
        <p:nvSpPr>
          <p:cNvPr id="20" name="TextBox 19">
            <a:extLst>
              <a:ext uri="{FF2B5EF4-FFF2-40B4-BE49-F238E27FC236}">
                <a16:creationId xmlns:a16="http://schemas.microsoft.com/office/drawing/2014/main" id="{8CFFA662-CB22-4F4E-9B11-2693C4F1FFD5}"/>
              </a:ext>
            </a:extLst>
          </p:cNvPr>
          <p:cNvSpPr txBox="1"/>
          <p:nvPr/>
        </p:nvSpPr>
        <p:spPr>
          <a:xfrm>
            <a:off x="2602136" y="3131126"/>
            <a:ext cx="1004699" cy="307777"/>
          </a:xfrm>
          <a:prstGeom prst="rect">
            <a:avLst/>
          </a:prstGeom>
          <a:noFill/>
        </p:spPr>
        <p:txBody>
          <a:bodyPr wrap="none" rtlCol="0">
            <a:spAutoFit/>
          </a:bodyPr>
          <a:lstStyle/>
          <a:p>
            <a:r>
              <a:rPr lang="en-AU" sz="1400" b="1" dirty="0">
                <a:solidFill>
                  <a:srgbClr val="FF0000"/>
                </a:solidFill>
                <a:highlight>
                  <a:srgbClr val="000000"/>
                </a:highlight>
              </a:rPr>
              <a:t>gamma ray</a:t>
            </a:r>
            <a:endParaRPr lang="en-US" sz="1400" b="1" dirty="0">
              <a:solidFill>
                <a:srgbClr val="FF0000"/>
              </a:solidFill>
              <a:highlight>
                <a:srgbClr val="000000"/>
              </a:highlight>
            </a:endParaRPr>
          </a:p>
        </p:txBody>
      </p:sp>
    </p:spTree>
    <p:extLst>
      <p:ext uri="{BB962C8B-B14F-4D97-AF65-F5344CB8AC3E}">
        <p14:creationId xmlns:p14="http://schemas.microsoft.com/office/powerpoint/2010/main" val="560854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images electron positron annihi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93" y="1011894"/>
            <a:ext cx="4448175" cy="17811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7984" y="3241964"/>
            <a:ext cx="415498" cy="369332"/>
            <a:chOff x="680132" y="3446004"/>
            <a:chExt cx="415498" cy="369332"/>
          </a:xfrm>
        </p:grpSpPr>
        <p:sp>
          <p:nvSpPr>
            <p:cNvPr id="4" name="Oval 3"/>
            <p:cNvSpPr/>
            <p:nvPr/>
          </p:nvSpPr>
          <p:spPr>
            <a:xfrm>
              <a:off x="755702" y="3529131"/>
              <a:ext cx="256939"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132" y="3446004"/>
              <a:ext cx="415498" cy="369332"/>
            </a:xfrm>
            <a:prstGeom prst="rect">
              <a:avLst/>
            </a:prstGeom>
            <a:noFill/>
          </p:spPr>
          <p:txBody>
            <a:bodyPr wrap="none" rtlCol="0">
              <a:spAutoFit/>
            </a:bodyPr>
            <a:lstStyle/>
            <a:p>
              <a:r>
                <a:rPr lang="en-AU" dirty="0">
                  <a:solidFill>
                    <a:schemeClr val="bg1"/>
                  </a:solidFill>
                </a:rPr>
                <a:t>e+</a:t>
              </a:r>
              <a:endParaRPr lang="en-US" dirty="0">
                <a:solidFill>
                  <a:schemeClr val="bg1"/>
                </a:solidFill>
              </a:endParaRPr>
            </a:p>
          </p:txBody>
        </p:sp>
      </p:grpSp>
      <p:grpSp>
        <p:nvGrpSpPr>
          <p:cNvPr id="7" name="Group 6"/>
          <p:cNvGrpSpPr/>
          <p:nvPr/>
        </p:nvGrpSpPr>
        <p:grpSpPr>
          <a:xfrm>
            <a:off x="1066800" y="4694172"/>
            <a:ext cx="370614" cy="369332"/>
            <a:chOff x="1656247" y="3689088"/>
            <a:chExt cx="370614" cy="369332"/>
          </a:xfrm>
        </p:grpSpPr>
        <p:sp>
          <p:nvSpPr>
            <p:cNvPr id="9" name="Oval 8"/>
            <p:cNvSpPr/>
            <p:nvPr/>
          </p:nvSpPr>
          <p:spPr>
            <a:xfrm>
              <a:off x="1709146" y="3764658"/>
              <a:ext cx="256939" cy="24182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56247" y="3689088"/>
              <a:ext cx="370614" cy="369332"/>
            </a:xfrm>
            <a:prstGeom prst="rect">
              <a:avLst/>
            </a:prstGeom>
            <a:noFill/>
          </p:spPr>
          <p:txBody>
            <a:bodyPr wrap="none" rtlCol="0">
              <a:spAutoFit/>
            </a:bodyPr>
            <a:lstStyle/>
            <a:p>
              <a:r>
                <a:rPr lang="en-AU" dirty="0">
                  <a:solidFill>
                    <a:schemeClr val="bg1"/>
                  </a:solidFill>
                </a:rPr>
                <a:t>e-</a:t>
              </a:r>
              <a:endParaRPr lang="en-US" dirty="0">
                <a:solidFill>
                  <a:schemeClr val="bg1"/>
                </a:solidFill>
              </a:endParaRPr>
            </a:p>
          </p:txBody>
        </p:sp>
      </p:grpSp>
      <p:sp>
        <p:nvSpPr>
          <p:cNvPr id="11" name="Sun 10"/>
          <p:cNvSpPr/>
          <p:nvPr/>
        </p:nvSpPr>
        <p:spPr>
          <a:xfrm>
            <a:off x="2531603" y="3974995"/>
            <a:ext cx="332509" cy="324952"/>
          </a:xfrm>
          <a:prstGeom prst="sun">
            <a:avLst/>
          </a:prstGeom>
          <a:solidFill>
            <a:srgbClr val="FFFF00"/>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p:nvPr/>
        </p:nvSpPr>
        <p:spPr>
          <a:xfrm rot="19760612">
            <a:off x="3000139" y="3786069"/>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rot="1553138">
            <a:off x="3061855" y="4512803"/>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3582030" y="3506460"/>
            <a:ext cx="188925" cy="2191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628631" y="4716844"/>
            <a:ext cx="219154" cy="15869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20721" y="3483789"/>
            <a:ext cx="460979" cy="272053"/>
          </a:xfrm>
          <a:prstGeom prst="line">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407186" y="4708026"/>
            <a:ext cx="406500" cy="163255"/>
          </a:xfrm>
          <a:prstGeom prst="line">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8601" y="5017865"/>
            <a:ext cx="877035" cy="338554"/>
          </a:xfrm>
          <a:prstGeom prst="rect">
            <a:avLst/>
          </a:prstGeom>
          <a:noFill/>
        </p:spPr>
        <p:txBody>
          <a:bodyPr wrap="none" rtlCol="0">
            <a:spAutoFit/>
          </a:bodyPr>
          <a:lstStyle/>
          <a:p>
            <a:r>
              <a:rPr lang="en-AU" sz="1600" dirty="0"/>
              <a:t>electron</a:t>
            </a:r>
            <a:endParaRPr lang="en-US" sz="1600" dirty="0"/>
          </a:p>
        </p:txBody>
      </p:sp>
      <p:sp>
        <p:nvSpPr>
          <p:cNvPr id="29" name="TextBox 28"/>
          <p:cNvSpPr txBox="1"/>
          <p:nvPr/>
        </p:nvSpPr>
        <p:spPr>
          <a:xfrm>
            <a:off x="817418" y="3598404"/>
            <a:ext cx="881844" cy="338554"/>
          </a:xfrm>
          <a:prstGeom prst="rect">
            <a:avLst/>
          </a:prstGeom>
          <a:noFill/>
        </p:spPr>
        <p:txBody>
          <a:bodyPr wrap="none" rtlCol="0">
            <a:spAutoFit/>
          </a:bodyPr>
          <a:lstStyle/>
          <a:p>
            <a:r>
              <a:rPr lang="en-AU" sz="1600" dirty="0"/>
              <a:t>positron</a:t>
            </a:r>
            <a:endParaRPr lang="en-US" sz="1600" dirty="0"/>
          </a:p>
        </p:txBody>
      </p:sp>
      <p:graphicFrame>
        <p:nvGraphicFramePr>
          <p:cNvPr id="27" name="Object 26"/>
          <p:cNvGraphicFramePr>
            <a:graphicFrameLocks noChangeAspect="1"/>
          </p:cNvGraphicFramePr>
          <p:nvPr>
            <p:extLst>
              <p:ext uri="{D42A27DB-BD31-4B8C-83A1-F6EECF244321}">
                <p14:modId xmlns:p14="http://schemas.microsoft.com/office/powerpoint/2010/main" val="2798400038"/>
              </p:ext>
            </p:extLst>
          </p:nvPr>
        </p:nvGraphicFramePr>
        <p:xfrm>
          <a:off x="3781740" y="3358257"/>
          <a:ext cx="165100" cy="215900"/>
        </p:xfrm>
        <a:graphic>
          <a:graphicData uri="http://schemas.openxmlformats.org/presentationml/2006/ole">
            <mc:AlternateContent xmlns:mc="http://schemas.openxmlformats.org/markup-compatibility/2006">
              <mc:Choice xmlns:v="urn:schemas-microsoft-com:vml" Requires="v">
                <p:oleObj spid="_x0000_s15959" name="Equation" r:id="rId4" imgW="164880" imgH="215640" progId="Equation.DSMT4">
                  <p:embed/>
                </p:oleObj>
              </mc:Choice>
              <mc:Fallback>
                <p:oleObj name="Equation" r:id="rId4" imgW="164880" imgH="215640" progId="Equation.DSMT4">
                  <p:embed/>
                  <p:pic>
                    <p:nvPicPr>
                      <p:cNvPr id="0" name=""/>
                      <p:cNvPicPr/>
                      <p:nvPr/>
                    </p:nvPicPr>
                    <p:blipFill>
                      <a:blip r:embed="rId5"/>
                      <a:stretch>
                        <a:fillRect/>
                      </a:stretch>
                    </p:blipFill>
                    <p:spPr>
                      <a:xfrm>
                        <a:off x="3781740" y="3358257"/>
                        <a:ext cx="165100" cy="2159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4079132425"/>
              </p:ext>
            </p:extLst>
          </p:nvPr>
        </p:nvGraphicFramePr>
        <p:xfrm>
          <a:off x="3881241" y="4765124"/>
          <a:ext cx="165100" cy="215900"/>
        </p:xfrm>
        <a:graphic>
          <a:graphicData uri="http://schemas.openxmlformats.org/presentationml/2006/ole">
            <mc:AlternateContent xmlns:mc="http://schemas.openxmlformats.org/markup-compatibility/2006">
              <mc:Choice xmlns:v="urn:schemas-microsoft-com:vml" Requires="v">
                <p:oleObj spid="_x0000_s15960" name="Equation" r:id="rId6" imgW="164880" imgH="215640" progId="Equation.DSMT4">
                  <p:embed/>
                </p:oleObj>
              </mc:Choice>
              <mc:Fallback>
                <p:oleObj name="Equation" r:id="rId6" imgW="164880" imgH="215640" progId="Equation.DSMT4">
                  <p:embed/>
                  <p:pic>
                    <p:nvPicPr>
                      <p:cNvPr id="27" name="Object 26"/>
                      <p:cNvPicPr/>
                      <p:nvPr/>
                    </p:nvPicPr>
                    <p:blipFill>
                      <a:blip r:embed="rId7"/>
                      <a:stretch>
                        <a:fillRect/>
                      </a:stretch>
                    </p:blipFill>
                    <p:spPr>
                      <a:xfrm>
                        <a:off x="3881241" y="4765124"/>
                        <a:ext cx="165100" cy="2159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400367659"/>
              </p:ext>
            </p:extLst>
          </p:nvPr>
        </p:nvGraphicFramePr>
        <p:xfrm>
          <a:off x="790575" y="3925888"/>
          <a:ext cx="1054100" cy="304800"/>
        </p:xfrm>
        <a:graphic>
          <a:graphicData uri="http://schemas.openxmlformats.org/presentationml/2006/ole">
            <mc:AlternateContent xmlns:mc="http://schemas.openxmlformats.org/markup-compatibility/2006">
              <mc:Choice xmlns:v="urn:schemas-microsoft-com:vml" Requires="v">
                <p:oleObj spid="_x0000_s15961" name="Equation" r:id="rId8" imgW="1054080" imgH="304560" progId="Equation.DSMT4">
                  <p:embed/>
                </p:oleObj>
              </mc:Choice>
              <mc:Fallback>
                <p:oleObj name="Equation" r:id="rId8" imgW="1054080" imgH="304560" progId="Equation.DSMT4">
                  <p:embed/>
                  <p:pic>
                    <p:nvPicPr>
                      <p:cNvPr id="0" name=""/>
                      <p:cNvPicPr/>
                      <p:nvPr/>
                    </p:nvPicPr>
                    <p:blipFill>
                      <a:blip r:embed="rId9"/>
                      <a:stretch>
                        <a:fillRect/>
                      </a:stretch>
                    </p:blipFill>
                    <p:spPr>
                      <a:xfrm>
                        <a:off x="790575" y="3925888"/>
                        <a:ext cx="1054100" cy="3048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082783405"/>
              </p:ext>
            </p:extLst>
          </p:nvPr>
        </p:nvGraphicFramePr>
        <p:xfrm>
          <a:off x="731838" y="5310188"/>
          <a:ext cx="1054100" cy="304800"/>
        </p:xfrm>
        <a:graphic>
          <a:graphicData uri="http://schemas.openxmlformats.org/presentationml/2006/ole">
            <mc:AlternateContent xmlns:mc="http://schemas.openxmlformats.org/markup-compatibility/2006">
              <mc:Choice xmlns:v="urn:schemas-microsoft-com:vml" Requires="v">
                <p:oleObj spid="_x0000_s15962" name="Equation" r:id="rId10" imgW="1054080" imgH="304560" progId="Equation.DSMT4">
                  <p:embed/>
                </p:oleObj>
              </mc:Choice>
              <mc:Fallback>
                <p:oleObj name="Equation" r:id="rId10" imgW="1054080" imgH="304560" progId="Equation.DSMT4">
                  <p:embed/>
                  <p:pic>
                    <p:nvPicPr>
                      <p:cNvPr id="28" name="Object 27"/>
                      <p:cNvPicPr/>
                      <p:nvPr/>
                    </p:nvPicPr>
                    <p:blipFill>
                      <a:blip r:embed="rId11"/>
                      <a:stretch>
                        <a:fillRect/>
                      </a:stretch>
                    </p:blipFill>
                    <p:spPr>
                      <a:xfrm>
                        <a:off x="731838" y="5310188"/>
                        <a:ext cx="1054100" cy="3048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332055238"/>
              </p:ext>
            </p:extLst>
          </p:nvPr>
        </p:nvGraphicFramePr>
        <p:xfrm>
          <a:off x="3808413" y="3619500"/>
          <a:ext cx="990600" cy="317500"/>
        </p:xfrm>
        <a:graphic>
          <a:graphicData uri="http://schemas.openxmlformats.org/presentationml/2006/ole">
            <mc:AlternateContent xmlns:mc="http://schemas.openxmlformats.org/markup-compatibility/2006">
              <mc:Choice xmlns:v="urn:schemas-microsoft-com:vml" Requires="v">
                <p:oleObj spid="_x0000_s15963" name="Equation" r:id="rId12" imgW="990360" imgH="317160" progId="Equation.DSMT4">
                  <p:embed/>
                </p:oleObj>
              </mc:Choice>
              <mc:Fallback>
                <p:oleObj name="Equation" r:id="rId12" imgW="990360" imgH="317160" progId="Equation.DSMT4">
                  <p:embed/>
                  <p:pic>
                    <p:nvPicPr>
                      <p:cNvPr id="28" name="Object 27"/>
                      <p:cNvPicPr/>
                      <p:nvPr/>
                    </p:nvPicPr>
                    <p:blipFill>
                      <a:blip r:embed="rId13"/>
                      <a:stretch>
                        <a:fillRect/>
                      </a:stretch>
                    </p:blipFill>
                    <p:spPr>
                      <a:xfrm>
                        <a:off x="3808413" y="3619500"/>
                        <a:ext cx="990600" cy="3175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963421165"/>
              </p:ext>
            </p:extLst>
          </p:nvPr>
        </p:nvGraphicFramePr>
        <p:xfrm>
          <a:off x="3938588" y="4995863"/>
          <a:ext cx="990600" cy="317500"/>
        </p:xfrm>
        <a:graphic>
          <a:graphicData uri="http://schemas.openxmlformats.org/presentationml/2006/ole">
            <mc:AlternateContent xmlns:mc="http://schemas.openxmlformats.org/markup-compatibility/2006">
              <mc:Choice xmlns:v="urn:schemas-microsoft-com:vml" Requires="v">
                <p:oleObj spid="_x0000_s15964" name="Equation" r:id="rId14" imgW="990360" imgH="317160" progId="Equation.DSMT4">
                  <p:embed/>
                </p:oleObj>
              </mc:Choice>
              <mc:Fallback>
                <p:oleObj name="Equation" r:id="rId14" imgW="990360" imgH="317160" progId="Equation.DSMT4">
                  <p:embed/>
                  <p:pic>
                    <p:nvPicPr>
                      <p:cNvPr id="34" name="Object 33"/>
                      <p:cNvPicPr/>
                      <p:nvPr/>
                    </p:nvPicPr>
                    <p:blipFill>
                      <a:blip r:embed="rId15"/>
                      <a:stretch>
                        <a:fillRect/>
                      </a:stretch>
                    </p:blipFill>
                    <p:spPr>
                      <a:xfrm>
                        <a:off x="3938588" y="4995863"/>
                        <a:ext cx="990600" cy="317500"/>
                      </a:xfrm>
                      <a:prstGeom prst="rect">
                        <a:avLst/>
                      </a:prstGeom>
                    </p:spPr>
                  </p:pic>
                </p:oleObj>
              </mc:Fallback>
            </mc:AlternateContent>
          </a:graphicData>
        </a:graphic>
      </p:graphicFrame>
    </p:spTree>
    <p:extLst>
      <p:ext uri="{BB962C8B-B14F-4D97-AF65-F5344CB8AC3E}">
        <p14:creationId xmlns:p14="http://schemas.microsoft.com/office/powerpoint/2010/main" val="2543734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age result for images clip art h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650" y="710360"/>
            <a:ext cx="672793" cy="865277"/>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Image result for images springs"/>
          <p:cNvPicPr>
            <a:picLocks noChangeAspect="1" noChangeArrowheads="1"/>
          </p:cNvPicPr>
          <p:nvPr/>
        </p:nvPicPr>
        <p:blipFill rotWithShape="1">
          <a:blip r:embed="rId3">
            <a:extLst>
              <a:ext uri="{28A0092B-C50C-407E-A947-70E740481C1C}">
                <a14:useLocalDpi xmlns:a14="http://schemas.microsoft.com/office/drawing/2010/main" val="0"/>
              </a:ext>
            </a:extLst>
          </a:blip>
          <a:srcRect l="12006" t="16409" r="54733" b="19916"/>
          <a:stretch/>
        </p:blipFill>
        <p:spPr bwMode="auto">
          <a:xfrm rot="714117">
            <a:off x="3219286" y="1118438"/>
            <a:ext cx="1277138" cy="498764"/>
          </a:xfrm>
          <a:prstGeom prst="rect">
            <a:avLst/>
          </a:prstGeom>
          <a:noFill/>
        </p:spPr>
      </p:pic>
      <p:pic>
        <p:nvPicPr>
          <p:cNvPr id="6" name="Picture 4" descr="Image result for images clip art h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75271" flipH="1">
            <a:off x="4426810" y="877874"/>
            <a:ext cx="672793" cy="865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013" y="559219"/>
            <a:ext cx="2796099" cy="1323439"/>
          </a:xfrm>
          <a:prstGeom prst="rect">
            <a:avLst/>
          </a:prstGeom>
          <a:noFill/>
        </p:spPr>
        <p:txBody>
          <a:bodyPr wrap="square" rtlCol="0">
            <a:spAutoFit/>
          </a:bodyPr>
          <a:lstStyle/>
          <a:p>
            <a:r>
              <a:rPr lang="en-AU" sz="1600" dirty="0"/>
              <a:t>Work is done by the hands on the spring to compress it and increase its potential energy and hence the mass of the spring is also increased.</a:t>
            </a:r>
            <a:endParaRPr lang="en-US" sz="1600" dirty="0"/>
          </a:p>
        </p:txBody>
      </p:sp>
    </p:spTree>
    <p:extLst>
      <p:ext uri="{BB962C8B-B14F-4D97-AF65-F5344CB8AC3E}">
        <p14:creationId xmlns:p14="http://schemas.microsoft.com/office/powerpoint/2010/main" val="53107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5865" y="2380463"/>
            <a:ext cx="545342"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latin typeface="Times New Roman" panose="02020603050405020304" pitchFamily="18" charset="0"/>
                <a:cs typeface="Times New Roman" panose="02020603050405020304" pitchFamily="18" charset="0"/>
              </a:rPr>
              <a:t> = 0</a:t>
            </a:r>
            <a:endParaRPr lang="en-US" sz="1400" dirty="0">
              <a:latin typeface="Times New Roman" panose="02020603050405020304" pitchFamily="18" charset="0"/>
              <a:cs typeface="Times New Roman" panose="02020603050405020304" pitchFamily="18" charset="0"/>
            </a:endParaRPr>
          </a:p>
        </p:txBody>
      </p:sp>
      <p:sp>
        <p:nvSpPr>
          <p:cNvPr id="5" name="Rectangle 4"/>
          <p:cNvSpPr/>
          <p:nvPr/>
        </p:nvSpPr>
        <p:spPr>
          <a:xfrm>
            <a:off x="3483788" y="2229322"/>
            <a:ext cx="1209124" cy="151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10905" y="2381723"/>
            <a:ext cx="849913"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latin typeface="Times New Roman" panose="02020603050405020304" pitchFamily="18" charset="0"/>
                <a:cs typeface="Times New Roman" panose="02020603050405020304" pitchFamily="18" charset="0"/>
              </a:rPr>
              <a:t> = 0.87</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443438" y="2375426"/>
            <a:ext cx="939681"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latin typeface="Times New Roman" panose="02020603050405020304" pitchFamily="18" charset="0"/>
                <a:cs typeface="Times New Roman" panose="02020603050405020304" pitchFamily="18" charset="0"/>
              </a:rPr>
              <a:t> = 0.995</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396882" y="2361572"/>
            <a:ext cx="939681"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latin typeface="Times New Roman" panose="02020603050405020304" pitchFamily="18" charset="0"/>
                <a:cs typeface="Times New Roman" panose="02020603050405020304" pitchFamily="18" charset="0"/>
              </a:rPr>
              <a:t> = 0.999</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357883" y="2355275"/>
            <a:ext cx="788999"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latin typeface="Times New Roman" panose="02020603050405020304" pitchFamily="18" charset="0"/>
                <a:cs typeface="Times New Roman" panose="02020603050405020304" pitchFamily="18" charset="0"/>
              </a:rPr>
              <a:t> = </a:t>
            </a:r>
            <a:r>
              <a:rPr lang="en-AU" sz="1400" i="1" dirty="0">
                <a:latin typeface="Times New Roman" panose="02020603050405020304" pitchFamily="18" charset="0"/>
                <a:cs typeface="Times New Roman" panose="02020603050405020304" pitchFamily="18" charset="0"/>
              </a:rPr>
              <a:t>c </a:t>
            </a:r>
            <a:r>
              <a:rPr lang="en-AU"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3" name="Rectangle 12"/>
          <p:cNvSpPr/>
          <p:nvPr/>
        </p:nvSpPr>
        <p:spPr>
          <a:xfrm>
            <a:off x="2418248" y="1617203"/>
            <a:ext cx="204040" cy="166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008955" y="1565564"/>
            <a:ext cx="331250" cy="180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629891" y="1597052"/>
            <a:ext cx="534030" cy="13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16036" y="1696553"/>
            <a:ext cx="534030" cy="13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67199" y="1614686"/>
            <a:ext cx="697766" cy="130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image 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42" y="1065541"/>
            <a:ext cx="1255058" cy="12550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image 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15" y="1066800"/>
            <a:ext cx="621529" cy="12550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mage 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25" y="1083174"/>
            <a:ext cx="207152" cy="12550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image 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183" y="1091990"/>
            <a:ext cx="64827" cy="12550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image basketball"/>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057" y="1085692"/>
            <a:ext cx="36000" cy="125505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214209" y="1707888"/>
            <a:ext cx="3132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129868" y="1709147"/>
            <a:ext cx="3420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41487" y="1710406"/>
            <a:ext cx="4320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10545" y="1717963"/>
            <a:ext cx="5760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82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ylinder 4"/>
          <p:cNvSpPr/>
          <p:nvPr/>
        </p:nvSpPr>
        <p:spPr>
          <a:xfrm rot="16200000">
            <a:off x="3122316" y="711618"/>
            <a:ext cx="649904" cy="1035313"/>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images springs"/>
          <p:cNvPicPr>
            <a:picLocks noChangeAspect="1" noChangeArrowheads="1"/>
          </p:cNvPicPr>
          <p:nvPr/>
        </p:nvPicPr>
        <p:blipFill rotWithShape="1">
          <a:blip r:embed="rId3">
            <a:extLst>
              <a:ext uri="{28A0092B-C50C-407E-A947-70E740481C1C}">
                <a14:useLocalDpi xmlns:a14="http://schemas.microsoft.com/office/drawing/2010/main" val="0"/>
              </a:ext>
            </a:extLst>
          </a:blip>
          <a:srcRect l="12006" t="16409" r="54733" b="19916"/>
          <a:stretch/>
        </p:blipFill>
        <p:spPr bwMode="auto">
          <a:xfrm>
            <a:off x="2365344" y="1092992"/>
            <a:ext cx="665026" cy="259714"/>
          </a:xfrm>
          <a:prstGeom prst="rect">
            <a:avLst/>
          </a:prstGeom>
          <a:noFill/>
        </p:spPr>
      </p:pic>
      <p:grpSp>
        <p:nvGrpSpPr>
          <p:cNvPr id="14" name="Group 13"/>
          <p:cNvGrpSpPr/>
          <p:nvPr/>
        </p:nvGrpSpPr>
        <p:grpSpPr>
          <a:xfrm rot="759949">
            <a:off x="2473670" y="861501"/>
            <a:ext cx="549142" cy="138545"/>
            <a:chOff x="3365396" y="906843"/>
            <a:chExt cx="549142" cy="138545"/>
          </a:xfrm>
        </p:grpSpPr>
        <p:sp>
          <p:nvSpPr>
            <p:cNvPr id="9" name="Rectangle 8"/>
            <p:cNvSpPr/>
            <p:nvPr/>
          </p:nvSpPr>
          <p:spPr>
            <a:xfrm>
              <a:off x="3370432" y="906843"/>
              <a:ext cx="544106" cy="6045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flipV="1">
              <a:off x="3365396" y="929514"/>
              <a:ext cx="95722" cy="115874"/>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0585302">
            <a:off x="2467372" y="1414423"/>
            <a:ext cx="549142" cy="181370"/>
            <a:chOff x="3359098" y="1376638"/>
            <a:chExt cx="549142" cy="181370"/>
          </a:xfrm>
        </p:grpSpPr>
        <p:sp>
          <p:nvSpPr>
            <p:cNvPr id="10" name="Rectangle 9"/>
            <p:cNvSpPr/>
            <p:nvPr/>
          </p:nvSpPr>
          <p:spPr>
            <a:xfrm>
              <a:off x="3364134" y="1497551"/>
              <a:ext cx="544106" cy="6045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3359098" y="1376638"/>
              <a:ext cx="95722" cy="115874"/>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p:nvPr/>
        </p:nvCxnSpPr>
        <p:spPr>
          <a:xfrm flipH="1" flipV="1">
            <a:off x="2940945" y="568037"/>
            <a:ext cx="687689" cy="0"/>
          </a:xfrm>
          <a:prstGeom prst="line">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64758" y="551663"/>
            <a:ext cx="1069318" cy="1127256"/>
            <a:chOff x="464758" y="551663"/>
            <a:chExt cx="1069318" cy="1127256"/>
          </a:xfrm>
        </p:grpSpPr>
        <p:sp>
          <p:nvSpPr>
            <p:cNvPr id="7" name="Isosceles Triangle 6"/>
            <p:cNvSpPr/>
            <p:nvPr/>
          </p:nvSpPr>
          <p:spPr>
            <a:xfrm>
              <a:off x="1307365" y="770816"/>
              <a:ext cx="120913" cy="188926"/>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flipV="1">
              <a:off x="1308625" y="1489993"/>
              <a:ext cx="120913" cy="188926"/>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ylinder 3"/>
            <p:cNvSpPr/>
            <p:nvPr/>
          </p:nvSpPr>
          <p:spPr>
            <a:xfrm rot="16200000">
              <a:off x="657463" y="710359"/>
              <a:ext cx="649904" cy="1035313"/>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846387" y="551663"/>
              <a:ext cx="687689" cy="0"/>
            </a:xfrm>
            <a:prstGeom prst="line">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3715" y="1020198"/>
              <a:ext cx="332142"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m</a:t>
              </a:r>
              <a:endParaRPr lang="en-US" sz="1600" i="1" dirty="0">
                <a:latin typeface="Times New Roman" panose="02020603050405020304" pitchFamily="18" charset="0"/>
                <a:cs typeface="Times New Roman" panose="02020603050405020304" pitchFamily="18" charset="0"/>
              </a:endParaRPr>
            </a:p>
          </p:txBody>
        </p:sp>
      </p:grpSp>
      <p:sp>
        <p:nvSpPr>
          <p:cNvPr id="19" name="TextBox 18"/>
          <p:cNvSpPr txBox="1"/>
          <p:nvPr/>
        </p:nvSpPr>
        <p:spPr>
          <a:xfrm>
            <a:off x="3303683" y="1021457"/>
            <a:ext cx="332142"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m</a:t>
            </a:r>
            <a:endParaRPr lang="en-US" sz="1600" i="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967299" y="204040"/>
            <a:ext cx="276038"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3167653" y="175071"/>
            <a:ext cx="276038"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endParaRPr lang="en-US" sz="1600" i="1" dirty="0">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1085693" y="2343937"/>
            <a:ext cx="1035313" cy="908103"/>
            <a:chOff x="1085693" y="2343937"/>
            <a:chExt cx="1035313" cy="908103"/>
          </a:xfrm>
        </p:grpSpPr>
        <p:sp>
          <p:nvSpPr>
            <p:cNvPr id="24" name="Isosceles Triangle 23"/>
            <p:cNvSpPr/>
            <p:nvPr/>
          </p:nvSpPr>
          <p:spPr>
            <a:xfrm>
              <a:off x="1928300" y="2343937"/>
              <a:ext cx="120913" cy="188926"/>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flipV="1">
              <a:off x="1929560" y="3063114"/>
              <a:ext cx="120913" cy="188926"/>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p:cNvSpPr/>
            <p:nvPr/>
          </p:nvSpPr>
          <p:spPr>
            <a:xfrm rot="16200000">
              <a:off x="1278398" y="2283480"/>
              <a:ext cx="649904" cy="1035313"/>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44650" y="2593319"/>
              <a:ext cx="332142"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m</a:t>
              </a:r>
              <a:endParaRPr lang="en-US" sz="1600" i="1" dirty="0">
                <a:latin typeface="Times New Roman" panose="02020603050405020304" pitchFamily="18" charset="0"/>
                <a:cs typeface="Times New Roman" panose="02020603050405020304" pitchFamily="18" charset="0"/>
              </a:endParaRPr>
            </a:p>
          </p:txBody>
        </p:sp>
      </p:grpSp>
      <p:sp>
        <p:nvSpPr>
          <p:cNvPr id="30" name="Cylinder 29"/>
          <p:cNvSpPr/>
          <p:nvPr/>
        </p:nvSpPr>
        <p:spPr>
          <a:xfrm rot="16200000">
            <a:off x="2594586" y="2254506"/>
            <a:ext cx="649904" cy="1035313"/>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Image result for images springs"/>
          <p:cNvPicPr>
            <a:picLocks noChangeAspect="1" noChangeArrowheads="1"/>
          </p:cNvPicPr>
          <p:nvPr/>
        </p:nvPicPr>
        <p:blipFill rotWithShape="1">
          <a:blip r:embed="rId3">
            <a:extLst>
              <a:ext uri="{28A0092B-C50C-407E-A947-70E740481C1C}">
                <a14:useLocalDpi xmlns:a14="http://schemas.microsoft.com/office/drawing/2010/main" val="0"/>
              </a:ext>
            </a:extLst>
          </a:blip>
          <a:srcRect l="12006" t="16409" r="54733" b="19916"/>
          <a:stretch/>
        </p:blipFill>
        <p:spPr bwMode="auto">
          <a:xfrm>
            <a:off x="2138638" y="2635880"/>
            <a:ext cx="364002" cy="259714"/>
          </a:xfrm>
          <a:prstGeom prst="rect">
            <a:avLst/>
          </a:prstGeom>
          <a:noFill/>
        </p:spPr>
      </p:pic>
      <p:grpSp>
        <p:nvGrpSpPr>
          <p:cNvPr id="32" name="Group 31"/>
          <p:cNvGrpSpPr/>
          <p:nvPr/>
        </p:nvGrpSpPr>
        <p:grpSpPr>
          <a:xfrm rot="759949">
            <a:off x="1945940" y="2389275"/>
            <a:ext cx="549142" cy="138545"/>
            <a:chOff x="3365396" y="906843"/>
            <a:chExt cx="549142" cy="138545"/>
          </a:xfrm>
        </p:grpSpPr>
        <p:sp>
          <p:nvSpPr>
            <p:cNvPr id="33" name="Rectangle 32"/>
            <p:cNvSpPr/>
            <p:nvPr/>
          </p:nvSpPr>
          <p:spPr>
            <a:xfrm>
              <a:off x="3370432" y="906843"/>
              <a:ext cx="544106" cy="6045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V="1">
              <a:off x="3365396" y="929514"/>
              <a:ext cx="95722" cy="115874"/>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rot="20585302">
            <a:off x="1939642" y="2995096"/>
            <a:ext cx="549142" cy="181370"/>
            <a:chOff x="3359098" y="1376638"/>
            <a:chExt cx="549142" cy="181370"/>
          </a:xfrm>
        </p:grpSpPr>
        <p:sp>
          <p:nvSpPr>
            <p:cNvPr id="36" name="Rectangle 35"/>
            <p:cNvSpPr/>
            <p:nvPr/>
          </p:nvSpPr>
          <p:spPr>
            <a:xfrm>
              <a:off x="3364134" y="1497551"/>
              <a:ext cx="544106" cy="6045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3359098" y="1376638"/>
              <a:ext cx="95722" cy="115874"/>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2775953" y="2564345"/>
            <a:ext cx="332142"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m</a:t>
            </a:r>
            <a:endParaRPr lang="en-US" sz="1600" i="1" dirty="0">
              <a:latin typeface="Times New Roman" panose="02020603050405020304" pitchFamily="18" charset="0"/>
              <a:cs typeface="Times New Roman" panose="02020603050405020304" pitchFamily="18" charset="0"/>
            </a:endParaRPr>
          </a:p>
        </p:txBody>
      </p:sp>
      <p:graphicFrame>
        <p:nvGraphicFramePr>
          <p:cNvPr id="40" name="Object 39"/>
          <p:cNvGraphicFramePr>
            <a:graphicFrameLocks noChangeAspect="1"/>
          </p:cNvGraphicFramePr>
          <p:nvPr>
            <p:extLst>
              <p:ext uri="{D42A27DB-BD31-4B8C-83A1-F6EECF244321}">
                <p14:modId xmlns:p14="http://schemas.microsoft.com/office/powerpoint/2010/main" val="941536807"/>
              </p:ext>
            </p:extLst>
          </p:nvPr>
        </p:nvGraphicFramePr>
        <p:xfrm>
          <a:off x="492585" y="1780309"/>
          <a:ext cx="1181100" cy="304800"/>
        </p:xfrm>
        <a:graphic>
          <a:graphicData uri="http://schemas.openxmlformats.org/presentationml/2006/ole">
            <mc:AlternateContent xmlns:mc="http://schemas.openxmlformats.org/markup-compatibility/2006">
              <mc:Choice xmlns:v="urn:schemas-microsoft-com:vml" Requires="v">
                <p:oleObj spid="_x0000_s17704" name="Equation" r:id="rId4" imgW="1180800" imgH="304560" progId="Equation.DSMT4">
                  <p:embed/>
                </p:oleObj>
              </mc:Choice>
              <mc:Fallback>
                <p:oleObj name="Equation" r:id="rId4" imgW="1180800" imgH="304560" progId="Equation.DSMT4">
                  <p:embed/>
                  <p:pic>
                    <p:nvPicPr>
                      <p:cNvPr id="0" name=""/>
                      <p:cNvPicPr/>
                      <p:nvPr/>
                    </p:nvPicPr>
                    <p:blipFill>
                      <a:blip r:embed="rId5"/>
                      <a:stretch>
                        <a:fillRect/>
                      </a:stretch>
                    </p:blipFill>
                    <p:spPr>
                      <a:xfrm>
                        <a:off x="492585" y="1780309"/>
                        <a:ext cx="1181100" cy="304800"/>
                      </a:xfrm>
                      <a:prstGeom prst="rect">
                        <a:avLst/>
                      </a:prstGeom>
                    </p:spPr>
                  </p:pic>
                </p:oleObj>
              </mc:Fallback>
            </mc:AlternateContent>
          </a:graphicData>
        </a:graphic>
      </p:graphicFrame>
      <p:sp>
        <p:nvSpPr>
          <p:cNvPr id="41" name="TextBox 40"/>
          <p:cNvSpPr txBox="1"/>
          <p:nvPr/>
        </p:nvSpPr>
        <p:spPr>
          <a:xfrm>
            <a:off x="1156225" y="899286"/>
            <a:ext cx="317716" cy="369332"/>
          </a:xfrm>
          <a:prstGeom prst="rect">
            <a:avLst/>
          </a:prstGeom>
          <a:noFill/>
        </p:spPr>
        <p:txBody>
          <a:bodyPr wrap="none" rtlCol="0">
            <a:spAutoFit/>
          </a:bodyPr>
          <a:lstStyle/>
          <a:p>
            <a:r>
              <a:rPr lang="en-AU" dirty="0"/>
              <a:t>A</a:t>
            </a:r>
            <a:endParaRPr lang="en-US" dirty="0"/>
          </a:p>
        </p:txBody>
      </p:sp>
      <p:sp>
        <p:nvSpPr>
          <p:cNvPr id="42" name="TextBox 41"/>
          <p:cNvSpPr txBox="1"/>
          <p:nvPr/>
        </p:nvSpPr>
        <p:spPr>
          <a:xfrm>
            <a:off x="3627372" y="853944"/>
            <a:ext cx="309700" cy="369332"/>
          </a:xfrm>
          <a:prstGeom prst="rect">
            <a:avLst/>
          </a:prstGeom>
          <a:noFill/>
        </p:spPr>
        <p:txBody>
          <a:bodyPr wrap="none" rtlCol="0">
            <a:spAutoFit/>
          </a:bodyPr>
          <a:lstStyle/>
          <a:p>
            <a:r>
              <a:rPr lang="en-AU" dirty="0"/>
              <a:t>B</a:t>
            </a:r>
            <a:endParaRPr lang="en-US" dirty="0"/>
          </a:p>
        </p:txBody>
      </p:sp>
      <p:graphicFrame>
        <p:nvGraphicFramePr>
          <p:cNvPr id="43" name="Object 42"/>
          <p:cNvGraphicFramePr>
            <a:graphicFrameLocks noChangeAspect="1"/>
          </p:cNvGraphicFramePr>
          <p:nvPr>
            <p:extLst>
              <p:ext uri="{D42A27DB-BD31-4B8C-83A1-F6EECF244321}">
                <p14:modId xmlns:p14="http://schemas.microsoft.com/office/powerpoint/2010/main" val="49019477"/>
              </p:ext>
            </p:extLst>
          </p:nvPr>
        </p:nvGraphicFramePr>
        <p:xfrm>
          <a:off x="2927207" y="1758898"/>
          <a:ext cx="1181100" cy="304800"/>
        </p:xfrm>
        <a:graphic>
          <a:graphicData uri="http://schemas.openxmlformats.org/presentationml/2006/ole">
            <mc:AlternateContent xmlns:mc="http://schemas.openxmlformats.org/markup-compatibility/2006">
              <mc:Choice xmlns:v="urn:schemas-microsoft-com:vml" Requires="v">
                <p:oleObj spid="_x0000_s17705" name="Equation" r:id="rId6" imgW="1180800" imgH="304560" progId="Equation.DSMT4">
                  <p:embed/>
                </p:oleObj>
              </mc:Choice>
              <mc:Fallback>
                <p:oleObj name="Equation" r:id="rId6" imgW="1180800" imgH="304560" progId="Equation.DSMT4">
                  <p:embed/>
                  <p:pic>
                    <p:nvPicPr>
                      <p:cNvPr id="40" name="Object 39"/>
                      <p:cNvPicPr/>
                      <p:nvPr/>
                    </p:nvPicPr>
                    <p:blipFill>
                      <a:blip r:embed="rId7"/>
                      <a:stretch>
                        <a:fillRect/>
                      </a:stretch>
                    </p:blipFill>
                    <p:spPr>
                      <a:xfrm>
                        <a:off x="2927207" y="1758898"/>
                        <a:ext cx="1181100" cy="30480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3033085969"/>
              </p:ext>
            </p:extLst>
          </p:nvPr>
        </p:nvGraphicFramePr>
        <p:xfrm>
          <a:off x="1838325" y="3322638"/>
          <a:ext cx="774700" cy="292100"/>
        </p:xfrm>
        <a:graphic>
          <a:graphicData uri="http://schemas.openxmlformats.org/presentationml/2006/ole">
            <mc:AlternateContent xmlns:mc="http://schemas.openxmlformats.org/markup-compatibility/2006">
              <mc:Choice xmlns:v="urn:schemas-microsoft-com:vml" Requires="v">
                <p:oleObj spid="_x0000_s17706" name="Equation" r:id="rId8" imgW="774360" imgH="291960" progId="Equation.DSMT4">
                  <p:embed/>
                </p:oleObj>
              </mc:Choice>
              <mc:Fallback>
                <p:oleObj name="Equation" r:id="rId8" imgW="774360" imgH="291960" progId="Equation.DSMT4">
                  <p:embed/>
                  <p:pic>
                    <p:nvPicPr>
                      <p:cNvPr id="40" name="Object 39"/>
                      <p:cNvPicPr/>
                      <p:nvPr/>
                    </p:nvPicPr>
                    <p:blipFill>
                      <a:blip r:embed="rId9"/>
                      <a:stretch>
                        <a:fillRect/>
                      </a:stretch>
                    </p:blipFill>
                    <p:spPr>
                      <a:xfrm>
                        <a:off x="1838325" y="3322638"/>
                        <a:ext cx="774700" cy="292100"/>
                      </a:xfrm>
                      <a:prstGeom prst="rect">
                        <a:avLst/>
                      </a:prstGeom>
                    </p:spPr>
                  </p:pic>
                </p:oleObj>
              </mc:Fallback>
            </mc:AlternateContent>
          </a:graphicData>
        </a:graphic>
      </p:graphicFrame>
    </p:spTree>
    <p:extLst>
      <p:ext uri="{BB962C8B-B14F-4D97-AF65-F5344CB8AC3E}">
        <p14:creationId xmlns:p14="http://schemas.microsoft.com/office/powerpoint/2010/main" val="3956214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F75AB3-26B8-47AB-8DEB-E62CF966809F}"/>
              </a:ext>
            </a:extLst>
          </p:cNvPr>
          <p:cNvSpPr txBox="1"/>
          <p:nvPr/>
        </p:nvSpPr>
        <p:spPr>
          <a:xfrm>
            <a:off x="256938" y="603350"/>
            <a:ext cx="1223027" cy="646331"/>
          </a:xfrm>
          <a:prstGeom prst="rect">
            <a:avLst/>
          </a:prstGeom>
          <a:noFill/>
          <a:ln>
            <a:solidFill>
              <a:srgbClr val="FF0000"/>
            </a:solidFill>
          </a:ln>
        </p:spPr>
        <p:txBody>
          <a:bodyPr wrap="none" rtlCol="0">
            <a:spAutoFit/>
          </a:bodyPr>
          <a:lstStyle/>
          <a:p>
            <a:r>
              <a:rPr lang="en-AU" dirty="0">
                <a:solidFill>
                  <a:srgbClr val="FF0000"/>
                </a:solidFill>
              </a:rPr>
              <a:t>Initial state</a:t>
            </a:r>
          </a:p>
          <a:p>
            <a:r>
              <a:rPr lang="en-AU" dirty="0">
                <a:solidFill>
                  <a:srgbClr val="FF0000"/>
                </a:solidFill>
              </a:rPr>
              <a:t>reactants</a:t>
            </a:r>
            <a:endParaRPr lang="en-US" dirty="0">
              <a:solidFill>
                <a:srgbClr val="FF0000"/>
              </a:solidFill>
            </a:endParaRPr>
          </a:p>
        </p:txBody>
      </p:sp>
      <p:cxnSp>
        <p:nvCxnSpPr>
          <p:cNvPr id="6" name="Straight Arrow Connector 5">
            <a:extLst>
              <a:ext uri="{FF2B5EF4-FFF2-40B4-BE49-F238E27FC236}">
                <a16:creationId xmlns:a16="http://schemas.microsoft.com/office/drawing/2014/main" id="{0D89F3CF-A195-495F-A7CB-EA673170E672}"/>
              </a:ext>
            </a:extLst>
          </p:cNvPr>
          <p:cNvCxnSpPr>
            <a:cxnSpLocks/>
          </p:cNvCxnSpPr>
          <p:nvPr/>
        </p:nvCxnSpPr>
        <p:spPr>
          <a:xfrm flipV="1">
            <a:off x="1479965" y="898761"/>
            <a:ext cx="2118438"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D18A97-F6F2-44CA-8DBC-101ED44EA9FA}"/>
              </a:ext>
            </a:extLst>
          </p:cNvPr>
          <p:cNvSpPr txBox="1"/>
          <p:nvPr/>
        </p:nvSpPr>
        <p:spPr>
          <a:xfrm>
            <a:off x="3605960" y="575595"/>
            <a:ext cx="1141274" cy="646331"/>
          </a:xfrm>
          <a:prstGeom prst="rect">
            <a:avLst/>
          </a:prstGeom>
          <a:noFill/>
          <a:ln>
            <a:solidFill>
              <a:srgbClr val="0000FF"/>
            </a:solidFill>
          </a:ln>
        </p:spPr>
        <p:txBody>
          <a:bodyPr wrap="none" rtlCol="0">
            <a:spAutoFit/>
          </a:bodyPr>
          <a:lstStyle/>
          <a:p>
            <a:r>
              <a:rPr lang="en-AU" dirty="0">
                <a:solidFill>
                  <a:srgbClr val="0000FF"/>
                </a:solidFill>
              </a:rPr>
              <a:t>Final state</a:t>
            </a:r>
          </a:p>
          <a:p>
            <a:r>
              <a:rPr lang="en-AU" dirty="0">
                <a:solidFill>
                  <a:srgbClr val="0000FF"/>
                </a:solidFill>
              </a:rPr>
              <a:t>products</a:t>
            </a:r>
            <a:endParaRPr lang="en-US" dirty="0">
              <a:solidFill>
                <a:srgbClr val="0000FF"/>
              </a:solidFill>
            </a:endParaRPr>
          </a:p>
        </p:txBody>
      </p:sp>
      <p:graphicFrame>
        <p:nvGraphicFramePr>
          <p:cNvPr id="8" name="Object 7">
            <a:extLst>
              <a:ext uri="{FF2B5EF4-FFF2-40B4-BE49-F238E27FC236}">
                <a16:creationId xmlns:a16="http://schemas.microsoft.com/office/drawing/2014/main" id="{6EE67906-11E7-458D-8B42-23DE6223328A}"/>
              </a:ext>
            </a:extLst>
          </p:cNvPr>
          <p:cNvGraphicFramePr>
            <a:graphicFrameLocks noChangeAspect="1"/>
          </p:cNvGraphicFramePr>
          <p:nvPr>
            <p:extLst>
              <p:ext uri="{D42A27DB-BD31-4B8C-83A1-F6EECF244321}">
                <p14:modId xmlns:p14="http://schemas.microsoft.com/office/powerpoint/2010/main" val="925821009"/>
              </p:ext>
            </p:extLst>
          </p:nvPr>
        </p:nvGraphicFramePr>
        <p:xfrm>
          <a:off x="165126" y="1384537"/>
          <a:ext cx="2516188" cy="508000"/>
        </p:xfrm>
        <a:graphic>
          <a:graphicData uri="http://schemas.openxmlformats.org/presentationml/2006/ole">
            <mc:AlternateContent xmlns:mc="http://schemas.openxmlformats.org/markup-compatibility/2006">
              <mc:Choice xmlns:v="urn:schemas-microsoft-com:vml" Requires="v">
                <p:oleObj spid="_x0000_s36980" name="Equation" r:id="rId3" imgW="2514600" imgH="507960" progId="Equation.DSMT4">
                  <p:embed/>
                </p:oleObj>
              </mc:Choice>
              <mc:Fallback>
                <p:oleObj name="Equation" r:id="rId3" imgW="2514600" imgH="507960" progId="Equation.DSMT4">
                  <p:embed/>
                  <p:pic>
                    <p:nvPicPr>
                      <p:cNvPr id="0" name=""/>
                      <p:cNvPicPr/>
                      <p:nvPr/>
                    </p:nvPicPr>
                    <p:blipFill>
                      <a:blip r:embed="rId4"/>
                      <a:stretch>
                        <a:fillRect/>
                      </a:stretch>
                    </p:blipFill>
                    <p:spPr>
                      <a:xfrm>
                        <a:off x="165126" y="1384537"/>
                        <a:ext cx="2516188" cy="5080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6FA5F6EE-4FDB-405A-8E0D-5BA5793497BF}"/>
              </a:ext>
            </a:extLst>
          </p:cNvPr>
          <p:cNvSpPr txBox="1"/>
          <p:nvPr/>
        </p:nvSpPr>
        <p:spPr>
          <a:xfrm>
            <a:off x="75569" y="2161310"/>
            <a:ext cx="1125244" cy="307777"/>
          </a:xfrm>
          <a:prstGeom prst="rect">
            <a:avLst/>
          </a:prstGeom>
          <a:noFill/>
        </p:spPr>
        <p:txBody>
          <a:bodyPr wrap="none" rtlCol="0">
            <a:spAutoFit/>
          </a:bodyPr>
          <a:lstStyle/>
          <a:p>
            <a:r>
              <a:rPr lang="en-AU" sz="1400" dirty="0"/>
              <a:t>rest energies</a:t>
            </a:r>
            <a:endParaRPr lang="en-US" sz="1400" dirty="0"/>
          </a:p>
        </p:txBody>
      </p:sp>
      <p:sp>
        <p:nvSpPr>
          <p:cNvPr id="10" name="TextBox 9">
            <a:extLst>
              <a:ext uri="{FF2B5EF4-FFF2-40B4-BE49-F238E27FC236}">
                <a16:creationId xmlns:a16="http://schemas.microsoft.com/office/drawing/2014/main" id="{BBD1E712-34FC-4097-BD81-88F9B620F226}"/>
              </a:ext>
            </a:extLst>
          </p:cNvPr>
          <p:cNvSpPr txBox="1"/>
          <p:nvPr/>
        </p:nvSpPr>
        <p:spPr>
          <a:xfrm>
            <a:off x="734290" y="2563093"/>
            <a:ext cx="845873" cy="523220"/>
          </a:xfrm>
          <a:prstGeom prst="rect">
            <a:avLst/>
          </a:prstGeom>
          <a:noFill/>
        </p:spPr>
        <p:txBody>
          <a:bodyPr wrap="none" rtlCol="0">
            <a:spAutoFit/>
          </a:bodyPr>
          <a:lstStyle/>
          <a:p>
            <a:r>
              <a:rPr lang="en-AU" sz="1400" dirty="0"/>
              <a:t>kinetic</a:t>
            </a:r>
          </a:p>
          <a:p>
            <a:r>
              <a:rPr lang="en-AU" sz="1400" dirty="0"/>
              <a:t> energies</a:t>
            </a:r>
            <a:endParaRPr lang="en-US" sz="1400" dirty="0"/>
          </a:p>
        </p:txBody>
      </p:sp>
      <p:sp>
        <p:nvSpPr>
          <p:cNvPr id="11" name="TextBox 10">
            <a:extLst>
              <a:ext uri="{FF2B5EF4-FFF2-40B4-BE49-F238E27FC236}">
                <a16:creationId xmlns:a16="http://schemas.microsoft.com/office/drawing/2014/main" id="{2530DEB3-8B65-4E17-A724-DA75C1A32E45}"/>
              </a:ext>
            </a:extLst>
          </p:cNvPr>
          <p:cNvSpPr txBox="1"/>
          <p:nvPr/>
        </p:nvSpPr>
        <p:spPr>
          <a:xfrm>
            <a:off x="1716703" y="2676447"/>
            <a:ext cx="1365951" cy="523220"/>
          </a:xfrm>
          <a:prstGeom prst="rect">
            <a:avLst/>
          </a:prstGeom>
          <a:noFill/>
        </p:spPr>
        <p:txBody>
          <a:bodyPr wrap="none" rtlCol="0">
            <a:spAutoFit/>
          </a:bodyPr>
          <a:lstStyle/>
          <a:p>
            <a:r>
              <a:rPr lang="en-AU" sz="1400" dirty="0"/>
              <a:t>external energy </a:t>
            </a:r>
          </a:p>
          <a:p>
            <a:r>
              <a:rPr lang="en-AU" sz="1400" dirty="0"/>
              <a:t> input</a:t>
            </a:r>
            <a:endParaRPr lang="en-US" sz="1400" dirty="0"/>
          </a:p>
        </p:txBody>
      </p:sp>
      <p:cxnSp>
        <p:nvCxnSpPr>
          <p:cNvPr id="14" name="Straight Arrow Connector 13">
            <a:extLst>
              <a:ext uri="{FF2B5EF4-FFF2-40B4-BE49-F238E27FC236}">
                <a16:creationId xmlns:a16="http://schemas.microsoft.com/office/drawing/2014/main" id="{ED9FF2B9-559F-467E-AE37-4D2B572E9BEE}"/>
              </a:ext>
            </a:extLst>
          </p:cNvPr>
          <p:cNvCxnSpPr>
            <a:cxnSpLocks/>
            <a:stCxn id="9" idx="0"/>
          </p:cNvCxnSpPr>
          <p:nvPr/>
        </p:nvCxnSpPr>
        <p:spPr>
          <a:xfrm flipV="1">
            <a:off x="638191" y="1707888"/>
            <a:ext cx="374450" cy="45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7D1205-AF58-4BD3-BB10-BF1A8EF895D4}"/>
              </a:ext>
            </a:extLst>
          </p:cNvPr>
          <p:cNvCxnSpPr>
            <a:cxnSpLocks/>
            <a:stCxn id="10" idx="0"/>
          </p:cNvCxnSpPr>
          <p:nvPr/>
        </p:nvCxnSpPr>
        <p:spPr>
          <a:xfrm flipV="1">
            <a:off x="1157227" y="1677660"/>
            <a:ext cx="286165" cy="8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B7CD4E-02A5-401A-9CD4-CE24F966383D}"/>
              </a:ext>
            </a:extLst>
          </p:cNvPr>
          <p:cNvCxnSpPr>
            <a:cxnSpLocks/>
          </p:cNvCxnSpPr>
          <p:nvPr/>
        </p:nvCxnSpPr>
        <p:spPr>
          <a:xfrm flipV="1">
            <a:off x="2365349" y="1768346"/>
            <a:ext cx="52899" cy="937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a:ext uri="{FF2B5EF4-FFF2-40B4-BE49-F238E27FC236}">
                <a16:creationId xmlns:a16="http://schemas.microsoft.com/office/drawing/2014/main" id="{403DC85C-8A6D-462C-B170-2BC5CEE3FEFE}"/>
              </a:ext>
            </a:extLst>
          </p:cNvPr>
          <p:cNvGraphicFramePr>
            <a:graphicFrameLocks noChangeAspect="1"/>
          </p:cNvGraphicFramePr>
          <p:nvPr>
            <p:extLst>
              <p:ext uri="{D42A27DB-BD31-4B8C-83A1-F6EECF244321}">
                <p14:modId xmlns:p14="http://schemas.microsoft.com/office/powerpoint/2010/main" val="3777607597"/>
              </p:ext>
            </p:extLst>
          </p:nvPr>
        </p:nvGraphicFramePr>
        <p:xfrm>
          <a:off x="2824989" y="1423844"/>
          <a:ext cx="2260600" cy="533400"/>
        </p:xfrm>
        <a:graphic>
          <a:graphicData uri="http://schemas.openxmlformats.org/presentationml/2006/ole">
            <mc:AlternateContent xmlns:mc="http://schemas.openxmlformats.org/markup-compatibility/2006">
              <mc:Choice xmlns:v="urn:schemas-microsoft-com:vml" Requires="v">
                <p:oleObj spid="_x0000_s36981" name="Equation" r:id="rId5" imgW="2260440" imgH="533160" progId="Equation.DSMT4">
                  <p:embed/>
                </p:oleObj>
              </mc:Choice>
              <mc:Fallback>
                <p:oleObj name="Equation" r:id="rId5" imgW="2260440" imgH="533160" progId="Equation.DSMT4">
                  <p:embed/>
                  <p:pic>
                    <p:nvPicPr>
                      <p:cNvPr id="0" name=""/>
                      <p:cNvPicPr/>
                      <p:nvPr/>
                    </p:nvPicPr>
                    <p:blipFill>
                      <a:blip r:embed="rId6"/>
                      <a:stretch>
                        <a:fillRect/>
                      </a:stretch>
                    </p:blipFill>
                    <p:spPr>
                      <a:xfrm>
                        <a:off x="2824989" y="1423844"/>
                        <a:ext cx="2260600" cy="533400"/>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FA996E0F-645E-4290-9960-822E0D447253}"/>
              </a:ext>
            </a:extLst>
          </p:cNvPr>
          <p:cNvSpPr txBox="1"/>
          <p:nvPr/>
        </p:nvSpPr>
        <p:spPr>
          <a:xfrm>
            <a:off x="2986282" y="2147456"/>
            <a:ext cx="1125244" cy="307777"/>
          </a:xfrm>
          <a:prstGeom prst="rect">
            <a:avLst/>
          </a:prstGeom>
          <a:noFill/>
        </p:spPr>
        <p:txBody>
          <a:bodyPr wrap="none" rtlCol="0">
            <a:spAutoFit/>
          </a:bodyPr>
          <a:lstStyle/>
          <a:p>
            <a:r>
              <a:rPr lang="en-AU" sz="1400" dirty="0"/>
              <a:t>rest energies</a:t>
            </a:r>
            <a:endParaRPr lang="en-US" sz="1400" dirty="0"/>
          </a:p>
        </p:txBody>
      </p:sp>
      <p:sp>
        <p:nvSpPr>
          <p:cNvPr id="25" name="TextBox 24">
            <a:extLst>
              <a:ext uri="{FF2B5EF4-FFF2-40B4-BE49-F238E27FC236}">
                <a16:creationId xmlns:a16="http://schemas.microsoft.com/office/drawing/2014/main" id="{8311BCEC-36A1-4359-A0DB-EC973142A2C7}"/>
              </a:ext>
            </a:extLst>
          </p:cNvPr>
          <p:cNvSpPr txBox="1"/>
          <p:nvPr/>
        </p:nvSpPr>
        <p:spPr>
          <a:xfrm>
            <a:off x="4045527" y="2254515"/>
            <a:ext cx="845873" cy="523220"/>
          </a:xfrm>
          <a:prstGeom prst="rect">
            <a:avLst/>
          </a:prstGeom>
          <a:noFill/>
        </p:spPr>
        <p:txBody>
          <a:bodyPr wrap="none" rtlCol="0">
            <a:spAutoFit/>
          </a:bodyPr>
          <a:lstStyle/>
          <a:p>
            <a:r>
              <a:rPr lang="en-AU" sz="1400" dirty="0"/>
              <a:t>kinetic</a:t>
            </a:r>
          </a:p>
          <a:p>
            <a:r>
              <a:rPr lang="en-AU" sz="1400" dirty="0"/>
              <a:t> energies</a:t>
            </a:r>
            <a:endParaRPr lang="en-US" sz="1400" dirty="0"/>
          </a:p>
        </p:txBody>
      </p:sp>
      <p:sp>
        <p:nvSpPr>
          <p:cNvPr id="26" name="TextBox 25">
            <a:extLst>
              <a:ext uri="{FF2B5EF4-FFF2-40B4-BE49-F238E27FC236}">
                <a16:creationId xmlns:a16="http://schemas.microsoft.com/office/drawing/2014/main" id="{1B5A3ABC-5F8F-4A1E-A983-5D84DB731A42}"/>
              </a:ext>
            </a:extLst>
          </p:cNvPr>
          <p:cNvSpPr txBox="1"/>
          <p:nvPr/>
        </p:nvSpPr>
        <p:spPr>
          <a:xfrm>
            <a:off x="952185" y="83128"/>
            <a:ext cx="3115020" cy="307777"/>
          </a:xfrm>
          <a:prstGeom prst="rect">
            <a:avLst/>
          </a:prstGeom>
          <a:noFill/>
        </p:spPr>
        <p:txBody>
          <a:bodyPr wrap="none" rtlCol="0">
            <a:spAutoFit/>
          </a:bodyPr>
          <a:lstStyle/>
          <a:p>
            <a:r>
              <a:rPr lang="en-AU" sz="1400" dirty="0"/>
              <a:t>charge, momentum &amp; energy conserved</a:t>
            </a:r>
            <a:endParaRPr lang="en-US" sz="1400" dirty="0"/>
          </a:p>
        </p:txBody>
      </p:sp>
      <p:cxnSp>
        <p:nvCxnSpPr>
          <p:cNvPr id="28" name="Straight Arrow Connector 27">
            <a:extLst>
              <a:ext uri="{FF2B5EF4-FFF2-40B4-BE49-F238E27FC236}">
                <a16:creationId xmlns:a16="http://schemas.microsoft.com/office/drawing/2014/main" id="{04B412E4-0DB3-4DFF-A6DB-5DBDA2D43849}"/>
              </a:ext>
            </a:extLst>
          </p:cNvPr>
          <p:cNvCxnSpPr>
            <a:stCxn id="24" idx="0"/>
          </p:cNvCxnSpPr>
          <p:nvPr/>
        </p:nvCxnSpPr>
        <p:spPr>
          <a:xfrm flipV="1">
            <a:off x="3548904" y="1813687"/>
            <a:ext cx="169152" cy="33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9BCDA5-747B-4676-AD6D-001C03A6B012}"/>
              </a:ext>
            </a:extLst>
          </p:cNvPr>
          <p:cNvCxnSpPr/>
          <p:nvPr/>
        </p:nvCxnSpPr>
        <p:spPr>
          <a:xfrm flipH="1" flipV="1">
            <a:off x="4360403" y="1806130"/>
            <a:ext cx="128470" cy="45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Object 31">
            <a:extLst>
              <a:ext uri="{FF2B5EF4-FFF2-40B4-BE49-F238E27FC236}">
                <a16:creationId xmlns:a16="http://schemas.microsoft.com/office/drawing/2014/main" id="{631ECB2F-7427-4EBA-87F1-AFEF709C6919}"/>
              </a:ext>
            </a:extLst>
          </p:cNvPr>
          <p:cNvGraphicFramePr>
            <a:graphicFrameLocks noChangeAspect="1"/>
          </p:cNvGraphicFramePr>
          <p:nvPr>
            <p:extLst>
              <p:ext uri="{D42A27DB-BD31-4B8C-83A1-F6EECF244321}">
                <p14:modId xmlns:p14="http://schemas.microsoft.com/office/powerpoint/2010/main" val="2526745874"/>
              </p:ext>
            </p:extLst>
          </p:nvPr>
        </p:nvGraphicFramePr>
        <p:xfrm>
          <a:off x="1963266" y="488058"/>
          <a:ext cx="673100" cy="304800"/>
        </p:xfrm>
        <a:graphic>
          <a:graphicData uri="http://schemas.openxmlformats.org/presentationml/2006/ole">
            <mc:AlternateContent xmlns:mc="http://schemas.openxmlformats.org/markup-compatibility/2006">
              <mc:Choice xmlns:v="urn:schemas-microsoft-com:vml" Requires="v">
                <p:oleObj spid="_x0000_s36982" name="Equation" r:id="rId7" imgW="672840" imgH="304560" progId="Equation.DSMT4">
                  <p:embed/>
                </p:oleObj>
              </mc:Choice>
              <mc:Fallback>
                <p:oleObj name="Equation" r:id="rId7" imgW="672840" imgH="304560" progId="Equation.DSMT4">
                  <p:embed/>
                  <p:pic>
                    <p:nvPicPr>
                      <p:cNvPr id="0" name=""/>
                      <p:cNvPicPr/>
                      <p:nvPr/>
                    </p:nvPicPr>
                    <p:blipFill>
                      <a:blip r:embed="rId8"/>
                      <a:stretch>
                        <a:fillRect/>
                      </a:stretch>
                    </p:blipFill>
                    <p:spPr>
                      <a:xfrm>
                        <a:off x="1963266" y="488058"/>
                        <a:ext cx="673100" cy="304800"/>
                      </a:xfrm>
                      <a:prstGeom prst="rect">
                        <a:avLst/>
                      </a:prstGeom>
                    </p:spPr>
                  </p:pic>
                </p:oleObj>
              </mc:Fallback>
            </mc:AlternateContent>
          </a:graphicData>
        </a:graphic>
      </p:graphicFrame>
      <p:graphicFrame>
        <p:nvGraphicFramePr>
          <p:cNvPr id="34" name="Object 33">
            <a:extLst>
              <a:ext uri="{FF2B5EF4-FFF2-40B4-BE49-F238E27FC236}">
                <a16:creationId xmlns:a16="http://schemas.microsoft.com/office/drawing/2014/main" id="{3107DA11-0EFF-4AEE-BF25-97334E6AC69F}"/>
              </a:ext>
            </a:extLst>
          </p:cNvPr>
          <p:cNvGraphicFramePr>
            <a:graphicFrameLocks noChangeAspect="1"/>
          </p:cNvGraphicFramePr>
          <p:nvPr>
            <p:extLst>
              <p:ext uri="{D42A27DB-BD31-4B8C-83A1-F6EECF244321}">
                <p14:modId xmlns:p14="http://schemas.microsoft.com/office/powerpoint/2010/main" val="2906508228"/>
              </p:ext>
            </p:extLst>
          </p:nvPr>
        </p:nvGraphicFramePr>
        <p:xfrm>
          <a:off x="626118" y="3428751"/>
          <a:ext cx="4267200" cy="3263900"/>
        </p:xfrm>
        <a:graphic>
          <a:graphicData uri="http://schemas.openxmlformats.org/presentationml/2006/ole">
            <mc:AlternateContent xmlns:mc="http://schemas.openxmlformats.org/markup-compatibility/2006">
              <mc:Choice xmlns:v="urn:schemas-microsoft-com:vml" Requires="v">
                <p:oleObj spid="_x0000_s36983" name="Equation" r:id="rId9" imgW="4267080" imgH="3263760" progId="Equation.DSMT4">
                  <p:embed/>
                </p:oleObj>
              </mc:Choice>
              <mc:Fallback>
                <p:oleObj name="Equation" r:id="rId9" imgW="4267080" imgH="3263760" progId="Equation.DSMT4">
                  <p:embed/>
                  <p:pic>
                    <p:nvPicPr>
                      <p:cNvPr id="0" name=""/>
                      <p:cNvPicPr/>
                      <p:nvPr/>
                    </p:nvPicPr>
                    <p:blipFill>
                      <a:blip r:embed="rId10"/>
                      <a:stretch>
                        <a:fillRect/>
                      </a:stretch>
                    </p:blipFill>
                    <p:spPr>
                      <a:xfrm>
                        <a:off x="626118" y="3428751"/>
                        <a:ext cx="4267200" cy="3263900"/>
                      </a:xfrm>
                      <a:prstGeom prst="rect">
                        <a:avLst/>
                      </a:prstGeom>
                    </p:spPr>
                  </p:pic>
                </p:oleObj>
              </mc:Fallback>
            </mc:AlternateContent>
          </a:graphicData>
        </a:graphic>
      </p:graphicFrame>
      <p:sp>
        <p:nvSpPr>
          <p:cNvPr id="38" name="TextBox 37">
            <a:extLst>
              <a:ext uri="{FF2B5EF4-FFF2-40B4-BE49-F238E27FC236}">
                <a16:creationId xmlns:a16="http://schemas.microsoft.com/office/drawing/2014/main" id="{3EF0E8D9-2DA8-4D33-B3C9-59516B4112B9}"/>
              </a:ext>
            </a:extLst>
          </p:cNvPr>
          <p:cNvSpPr txBox="1"/>
          <p:nvPr/>
        </p:nvSpPr>
        <p:spPr>
          <a:xfrm>
            <a:off x="1340112" y="2095817"/>
            <a:ext cx="845873" cy="523220"/>
          </a:xfrm>
          <a:prstGeom prst="rect">
            <a:avLst/>
          </a:prstGeom>
          <a:noFill/>
        </p:spPr>
        <p:txBody>
          <a:bodyPr wrap="none" rtlCol="0">
            <a:spAutoFit/>
          </a:bodyPr>
          <a:lstStyle/>
          <a:p>
            <a:r>
              <a:rPr lang="en-AU" sz="1400" dirty="0"/>
              <a:t>potential</a:t>
            </a:r>
          </a:p>
          <a:p>
            <a:r>
              <a:rPr lang="en-AU" sz="1400" dirty="0"/>
              <a:t> energies</a:t>
            </a:r>
            <a:endParaRPr lang="en-US" sz="1400" dirty="0"/>
          </a:p>
        </p:txBody>
      </p:sp>
      <p:cxnSp>
        <p:nvCxnSpPr>
          <p:cNvPr id="40" name="Straight Arrow Connector 39">
            <a:extLst>
              <a:ext uri="{FF2B5EF4-FFF2-40B4-BE49-F238E27FC236}">
                <a16:creationId xmlns:a16="http://schemas.microsoft.com/office/drawing/2014/main" id="{C90A23BC-45BB-443C-8911-D377E77B810F}"/>
              </a:ext>
            </a:extLst>
          </p:cNvPr>
          <p:cNvCxnSpPr>
            <a:stCxn id="38" idx="0"/>
          </p:cNvCxnSpPr>
          <p:nvPr/>
        </p:nvCxnSpPr>
        <p:spPr>
          <a:xfrm flipV="1">
            <a:off x="1763049" y="1662546"/>
            <a:ext cx="148878" cy="43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EAE818-68C5-4005-90E2-9305AF033257}"/>
              </a:ext>
            </a:extLst>
          </p:cNvPr>
          <p:cNvSpPr txBox="1"/>
          <p:nvPr/>
        </p:nvSpPr>
        <p:spPr>
          <a:xfrm>
            <a:off x="4492651" y="2663853"/>
            <a:ext cx="845873" cy="523220"/>
          </a:xfrm>
          <a:prstGeom prst="rect">
            <a:avLst/>
          </a:prstGeom>
          <a:noFill/>
        </p:spPr>
        <p:txBody>
          <a:bodyPr wrap="none" rtlCol="0">
            <a:spAutoFit/>
          </a:bodyPr>
          <a:lstStyle/>
          <a:p>
            <a:r>
              <a:rPr lang="en-AU" sz="1400" dirty="0"/>
              <a:t>potential</a:t>
            </a:r>
          </a:p>
          <a:p>
            <a:r>
              <a:rPr lang="en-AU" sz="1400" dirty="0"/>
              <a:t> energies</a:t>
            </a:r>
            <a:endParaRPr lang="en-US" sz="1400" dirty="0"/>
          </a:p>
        </p:txBody>
      </p:sp>
      <p:cxnSp>
        <p:nvCxnSpPr>
          <p:cNvPr id="43" name="Straight Arrow Connector 42">
            <a:extLst>
              <a:ext uri="{FF2B5EF4-FFF2-40B4-BE49-F238E27FC236}">
                <a16:creationId xmlns:a16="http://schemas.microsoft.com/office/drawing/2014/main" id="{7A341904-157E-4F5A-9E26-6DB9A50E1050}"/>
              </a:ext>
            </a:extLst>
          </p:cNvPr>
          <p:cNvCxnSpPr>
            <a:stCxn id="41" idx="0"/>
          </p:cNvCxnSpPr>
          <p:nvPr/>
        </p:nvCxnSpPr>
        <p:spPr>
          <a:xfrm flipH="1" flipV="1">
            <a:off x="4821382" y="1927042"/>
            <a:ext cx="94206" cy="736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696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image Queen M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59" y="1130557"/>
            <a:ext cx="3287306" cy="1360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7755" y="2138637"/>
            <a:ext cx="3006657" cy="338554"/>
          </a:xfrm>
          <a:prstGeom prst="rect">
            <a:avLst/>
          </a:prstGeom>
          <a:noFill/>
        </p:spPr>
        <p:txBody>
          <a:bodyPr wrap="none" rtlCol="0">
            <a:spAutoFit/>
          </a:bodyPr>
          <a:lstStyle/>
          <a:p>
            <a:r>
              <a:rPr lang="en-AU" sz="1600" b="1" dirty="0">
                <a:solidFill>
                  <a:srgbClr val="FFFF00"/>
                </a:solidFill>
              </a:rPr>
              <a:t>Queen Mary’s mass is 1.5x10</a:t>
            </a:r>
            <a:r>
              <a:rPr lang="en-AU" sz="1600" b="1" baseline="30000" dirty="0">
                <a:solidFill>
                  <a:srgbClr val="FFFF00"/>
                </a:solidFill>
              </a:rPr>
              <a:t>8</a:t>
            </a:r>
            <a:r>
              <a:rPr lang="en-AU" sz="1600" b="1" dirty="0">
                <a:solidFill>
                  <a:srgbClr val="FFFF00"/>
                </a:solidFill>
              </a:rPr>
              <a:t>  kg</a:t>
            </a:r>
            <a:endParaRPr lang="en-US" sz="1600" b="1" dirty="0">
              <a:solidFill>
                <a:srgbClr val="FFFF00"/>
              </a:solidFill>
            </a:endParaRPr>
          </a:p>
        </p:txBody>
      </p:sp>
      <p:sp>
        <p:nvSpPr>
          <p:cNvPr id="7" name="AutoShape 8" descr="Image result for image Sun"/>
          <p:cNvSpPr>
            <a:spLocks noChangeAspect="1" noChangeArrowheads="1"/>
          </p:cNvSpPr>
          <p:nvPr/>
        </p:nvSpPr>
        <p:spPr bwMode="auto">
          <a:xfrm>
            <a:off x="254793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42" name="Picture 10" descr="Image result for image S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55" y="2902109"/>
            <a:ext cx="3783472" cy="213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0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9B8C01-DBC0-495D-B0F4-56424379C9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1035" y="2794952"/>
            <a:ext cx="4078605" cy="1268095"/>
          </a:xfrm>
          <a:prstGeom prst="rect">
            <a:avLst/>
          </a:prstGeom>
          <a:noFill/>
        </p:spPr>
      </p:pic>
      <p:sp>
        <p:nvSpPr>
          <p:cNvPr id="5" name="TextBox 4">
            <a:extLst>
              <a:ext uri="{FF2B5EF4-FFF2-40B4-BE49-F238E27FC236}">
                <a16:creationId xmlns:a16="http://schemas.microsoft.com/office/drawing/2014/main" id="{54EBE981-56DB-4094-9167-86551A821689}"/>
              </a:ext>
            </a:extLst>
          </p:cNvPr>
          <p:cNvSpPr txBox="1"/>
          <p:nvPr/>
        </p:nvSpPr>
        <p:spPr>
          <a:xfrm>
            <a:off x="1194010" y="3710499"/>
            <a:ext cx="613822" cy="307777"/>
          </a:xfrm>
          <a:prstGeom prst="rect">
            <a:avLst/>
          </a:prstGeom>
          <a:solidFill>
            <a:schemeClr val="bg1"/>
          </a:solidFill>
        </p:spPr>
        <p:txBody>
          <a:bodyPr wrap="none" rtlCol="0">
            <a:spAutoFit/>
          </a:bodyPr>
          <a:lstStyle/>
          <a:p>
            <a:r>
              <a:rPr lang="en-AU" sz="1400" dirty="0"/>
              <a:t>radon</a:t>
            </a:r>
            <a:endParaRPr lang="en-US" sz="1400" dirty="0"/>
          </a:p>
        </p:txBody>
      </p:sp>
    </p:spTree>
    <p:extLst>
      <p:ext uri="{BB962C8B-B14F-4D97-AF65-F5344CB8AC3E}">
        <p14:creationId xmlns:p14="http://schemas.microsoft.com/office/powerpoint/2010/main" val="4122829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image S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795" y="952776"/>
            <a:ext cx="2342678" cy="2342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2053" y="3264635"/>
            <a:ext cx="5059783" cy="584775"/>
          </a:xfrm>
          <a:prstGeom prst="rect">
            <a:avLst/>
          </a:prstGeom>
          <a:noFill/>
        </p:spPr>
        <p:txBody>
          <a:bodyPr wrap="none" rtlCol="0">
            <a:spAutoFit/>
          </a:bodyPr>
          <a:lstStyle/>
          <a:p>
            <a:r>
              <a:rPr lang="en-AU" sz="1600" dirty="0"/>
              <a:t>The source of energy of a star is due to fusion reactions.</a:t>
            </a:r>
          </a:p>
          <a:p>
            <a:r>
              <a:rPr lang="en-AU" sz="1600" dirty="0"/>
              <a:t>As the star radiates energy, the mass of the star decreases.</a:t>
            </a:r>
            <a:endParaRPr lang="en-US" sz="1600" dirty="0"/>
          </a:p>
        </p:txBody>
      </p:sp>
    </p:spTree>
    <p:extLst>
      <p:ext uri="{BB962C8B-B14F-4D97-AF65-F5344CB8AC3E}">
        <p14:creationId xmlns:p14="http://schemas.microsoft.com/office/powerpoint/2010/main" val="67430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beta decay">
            <a:extLst>
              <a:ext uri="{FF2B5EF4-FFF2-40B4-BE49-F238E27FC236}">
                <a16:creationId xmlns:a16="http://schemas.microsoft.com/office/drawing/2014/main" id="{B1638218-4EE7-45DF-8BA1-6E1F0B4B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623"/>
          <a:stretch/>
        </p:blipFill>
        <p:spPr bwMode="auto">
          <a:xfrm>
            <a:off x="659543" y="725474"/>
            <a:ext cx="4025812" cy="15794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012171-E725-4A9C-B60E-7890E797EAF9}"/>
              </a:ext>
            </a:extLst>
          </p:cNvPr>
          <p:cNvSpPr/>
          <p:nvPr/>
        </p:nvSpPr>
        <p:spPr>
          <a:xfrm>
            <a:off x="1949712" y="672575"/>
            <a:ext cx="1450949"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9259EF-2F38-4FEF-A75F-2EDBC34F725C}"/>
              </a:ext>
            </a:extLst>
          </p:cNvPr>
          <p:cNvSpPr/>
          <p:nvPr/>
        </p:nvSpPr>
        <p:spPr>
          <a:xfrm>
            <a:off x="2003871" y="2283481"/>
            <a:ext cx="1450949"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A4FD1D44-D42A-4E7A-8BDF-9D6B7A6F8F50}"/>
              </a:ext>
            </a:extLst>
          </p:cNvPr>
          <p:cNvGraphicFramePr>
            <a:graphicFrameLocks noChangeAspect="1"/>
          </p:cNvGraphicFramePr>
          <p:nvPr>
            <p:extLst>
              <p:ext uri="{D42A27DB-BD31-4B8C-83A1-F6EECF244321}">
                <p14:modId xmlns:p14="http://schemas.microsoft.com/office/powerpoint/2010/main" val="3869095939"/>
              </p:ext>
            </p:extLst>
          </p:nvPr>
        </p:nvGraphicFramePr>
        <p:xfrm>
          <a:off x="633189" y="383676"/>
          <a:ext cx="3454400" cy="317500"/>
        </p:xfrm>
        <a:graphic>
          <a:graphicData uri="http://schemas.openxmlformats.org/presentationml/2006/ole">
            <mc:AlternateContent xmlns:mc="http://schemas.openxmlformats.org/markup-compatibility/2006">
              <mc:Choice xmlns:v="urn:schemas-microsoft-com:vml" Requires="v">
                <p:oleObj spid="_x0000_s38028" name="Equation" r:id="rId4" imgW="3454200" imgH="317160" progId="Equation.DSMT4">
                  <p:embed/>
                </p:oleObj>
              </mc:Choice>
              <mc:Fallback>
                <p:oleObj name="Equation" r:id="rId4" imgW="3454200" imgH="317160" progId="Equation.DSMT4">
                  <p:embed/>
                  <p:pic>
                    <p:nvPicPr>
                      <p:cNvPr id="0" name=""/>
                      <p:cNvPicPr/>
                      <p:nvPr/>
                    </p:nvPicPr>
                    <p:blipFill>
                      <a:blip r:embed="rId5"/>
                      <a:stretch>
                        <a:fillRect/>
                      </a:stretch>
                    </p:blipFill>
                    <p:spPr>
                      <a:xfrm>
                        <a:off x="633189" y="383676"/>
                        <a:ext cx="3454400" cy="3175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A8E0EC5-B1DD-429E-B63A-EF76D54D80EF}"/>
              </a:ext>
            </a:extLst>
          </p:cNvPr>
          <p:cNvSpPr txBox="1"/>
          <p:nvPr/>
        </p:nvSpPr>
        <p:spPr>
          <a:xfrm>
            <a:off x="604562" y="838830"/>
            <a:ext cx="914161" cy="307777"/>
          </a:xfrm>
          <a:prstGeom prst="rect">
            <a:avLst/>
          </a:prstGeom>
          <a:solidFill>
            <a:schemeClr val="bg1"/>
          </a:solidFill>
        </p:spPr>
        <p:txBody>
          <a:bodyPr wrap="none" rtlCol="0">
            <a:spAutoFit/>
          </a:bodyPr>
          <a:lstStyle/>
          <a:p>
            <a:r>
              <a:rPr lang="en-AU" sz="1400" dirty="0"/>
              <a:t>carbon 14</a:t>
            </a:r>
            <a:endParaRPr lang="en-US" sz="1400" dirty="0"/>
          </a:p>
        </p:txBody>
      </p:sp>
      <p:sp>
        <p:nvSpPr>
          <p:cNvPr id="11" name="Rectangle 10">
            <a:extLst>
              <a:ext uri="{FF2B5EF4-FFF2-40B4-BE49-F238E27FC236}">
                <a16:creationId xmlns:a16="http://schemas.microsoft.com/office/drawing/2014/main" id="{5C4AFCB3-84A0-4779-965F-ED50ECD512E6}"/>
              </a:ext>
            </a:extLst>
          </p:cNvPr>
          <p:cNvSpPr/>
          <p:nvPr/>
        </p:nvSpPr>
        <p:spPr>
          <a:xfrm>
            <a:off x="2502635" y="779633"/>
            <a:ext cx="1450949"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CE765F-E8BA-42E5-9303-F38F093EF807}"/>
              </a:ext>
            </a:extLst>
          </p:cNvPr>
          <p:cNvSpPr txBox="1"/>
          <p:nvPr/>
        </p:nvSpPr>
        <p:spPr>
          <a:xfrm>
            <a:off x="1814946" y="847646"/>
            <a:ext cx="1026691" cy="307777"/>
          </a:xfrm>
          <a:prstGeom prst="rect">
            <a:avLst/>
          </a:prstGeom>
          <a:solidFill>
            <a:schemeClr val="bg1"/>
          </a:solidFill>
        </p:spPr>
        <p:txBody>
          <a:bodyPr wrap="none" rtlCol="0">
            <a:spAutoFit/>
          </a:bodyPr>
          <a:lstStyle/>
          <a:p>
            <a:r>
              <a:rPr lang="en-AU" sz="1400" dirty="0"/>
              <a:t>nitrogen 14</a:t>
            </a:r>
            <a:endParaRPr lang="en-US" sz="1400" dirty="0"/>
          </a:p>
        </p:txBody>
      </p:sp>
      <p:sp>
        <p:nvSpPr>
          <p:cNvPr id="16" name="TextBox 15">
            <a:extLst>
              <a:ext uri="{FF2B5EF4-FFF2-40B4-BE49-F238E27FC236}">
                <a16:creationId xmlns:a16="http://schemas.microsoft.com/office/drawing/2014/main" id="{4B5BC644-68A4-4D50-9FDF-1ECBC2791944}"/>
              </a:ext>
            </a:extLst>
          </p:cNvPr>
          <p:cNvSpPr txBox="1"/>
          <p:nvPr/>
        </p:nvSpPr>
        <p:spPr>
          <a:xfrm>
            <a:off x="3054296" y="832532"/>
            <a:ext cx="790922" cy="307777"/>
          </a:xfrm>
          <a:prstGeom prst="rect">
            <a:avLst/>
          </a:prstGeom>
          <a:solidFill>
            <a:schemeClr val="bg1"/>
          </a:solidFill>
        </p:spPr>
        <p:txBody>
          <a:bodyPr wrap="none" rtlCol="0">
            <a:spAutoFit/>
          </a:bodyPr>
          <a:lstStyle/>
          <a:p>
            <a:r>
              <a:rPr lang="en-AU" sz="1400" dirty="0"/>
              <a:t>electron</a:t>
            </a:r>
            <a:endParaRPr lang="en-US" sz="1400" dirty="0"/>
          </a:p>
        </p:txBody>
      </p:sp>
      <p:sp>
        <p:nvSpPr>
          <p:cNvPr id="19" name="TextBox 18">
            <a:extLst>
              <a:ext uri="{FF2B5EF4-FFF2-40B4-BE49-F238E27FC236}">
                <a16:creationId xmlns:a16="http://schemas.microsoft.com/office/drawing/2014/main" id="{64A58887-463C-4369-8DB8-79F5927F06E7}"/>
              </a:ext>
            </a:extLst>
          </p:cNvPr>
          <p:cNvSpPr txBox="1"/>
          <p:nvPr/>
        </p:nvSpPr>
        <p:spPr>
          <a:xfrm>
            <a:off x="4037970" y="841349"/>
            <a:ext cx="1099916" cy="307777"/>
          </a:xfrm>
          <a:prstGeom prst="rect">
            <a:avLst/>
          </a:prstGeom>
          <a:solidFill>
            <a:schemeClr val="bg1"/>
          </a:solidFill>
        </p:spPr>
        <p:txBody>
          <a:bodyPr wrap="none" rtlCol="0">
            <a:spAutoFit/>
          </a:bodyPr>
          <a:lstStyle/>
          <a:p>
            <a:r>
              <a:rPr lang="en-AU" sz="1400" dirty="0"/>
              <a:t>antineutrino</a:t>
            </a:r>
            <a:endParaRPr lang="en-US" sz="1400" dirty="0"/>
          </a:p>
        </p:txBody>
      </p:sp>
      <p:sp>
        <p:nvSpPr>
          <p:cNvPr id="20" name="TextBox 19">
            <a:extLst>
              <a:ext uri="{FF2B5EF4-FFF2-40B4-BE49-F238E27FC236}">
                <a16:creationId xmlns:a16="http://schemas.microsoft.com/office/drawing/2014/main" id="{5E5F3FC4-851C-4793-90CA-0E35A34E13B6}"/>
              </a:ext>
            </a:extLst>
          </p:cNvPr>
          <p:cNvSpPr txBox="1"/>
          <p:nvPr/>
        </p:nvSpPr>
        <p:spPr>
          <a:xfrm>
            <a:off x="552923" y="1867844"/>
            <a:ext cx="860235" cy="461665"/>
          </a:xfrm>
          <a:prstGeom prst="rect">
            <a:avLst/>
          </a:prstGeom>
          <a:solidFill>
            <a:schemeClr val="bg1"/>
          </a:solidFill>
        </p:spPr>
        <p:txBody>
          <a:bodyPr wrap="none" rtlCol="0">
            <a:spAutoFit/>
          </a:bodyPr>
          <a:lstStyle/>
          <a:p>
            <a:r>
              <a:rPr lang="en-AU" sz="1200" dirty="0"/>
              <a:t>6 protons</a:t>
            </a:r>
          </a:p>
          <a:p>
            <a:r>
              <a:rPr lang="en-AU" sz="1200" dirty="0"/>
              <a:t>8 neutrons</a:t>
            </a:r>
            <a:endParaRPr lang="en-US" sz="1200" dirty="0"/>
          </a:p>
        </p:txBody>
      </p:sp>
      <p:sp>
        <p:nvSpPr>
          <p:cNvPr id="21" name="TextBox 20">
            <a:extLst>
              <a:ext uri="{FF2B5EF4-FFF2-40B4-BE49-F238E27FC236}">
                <a16:creationId xmlns:a16="http://schemas.microsoft.com/office/drawing/2014/main" id="{4F5FF377-C721-4F4A-8426-8F1D8601EA85}"/>
              </a:ext>
            </a:extLst>
          </p:cNvPr>
          <p:cNvSpPr txBox="1"/>
          <p:nvPr/>
        </p:nvSpPr>
        <p:spPr>
          <a:xfrm>
            <a:off x="1869104" y="1869103"/>
            <a:ext cx="860235" cy="461665"/>
          </a:xfrm>
          <a:prstGeom prst="rect">
            <a:avLst/>
          </a:prstGeom>
          <a:solidFill>
            <a:schemeClr val="bg1"/>
          </a:solidFill>
        </p:spPr>
        <p:txBody>
          <a:bodyPr wrap="none" rtlCol="0">
            <a:spAutoFit/>
          </a:bodyPr>
          <a:lstStyle/>
          <a:p>
            <a:r>
              <a:rPr lang="en-AU" sz="1200" dirty="0"/>
              <a:t>7 protons</a:t>
            </a:r>
          </a:p>
          <a:p>
            <a:r>
              <a:rPr lang="en-AU" sz="1200" dirty="0"/>
              <a:t>7 neutrons</a:t>
            </a:r>
            <a:endParaRPr lang="en-US" sz="1200" dirty="0"/>
          </a:p>
        </p:txBody>
      </p:sp>
      <p:sp>
        <p:nvSpPr>
          <p:cNvPr id="23" name="TextBox 22">
            <a:extLst>
              <a:ext uri="{FF2B5EF4-FFF2-40B4-BE49-F238E27FC236}">
                <a16:creationId xmlns:a16="http://schemas.microsoft.com/office/drawing/2014/main" id="{E897CC42-4122-4110-81C0-A35CA3CAC2B7}"/>
              </a:ext>
            </a:extLst>
          </p:cNvPr>
          <p:cNvSpPr txBox="1"/>
          <p:nvPr/>
        </p:nvSpPr>
        <p:spPr>
          <a:xfrm>
            <a:off x="2006390" y="4356623"/>
            <a:ext cx="860235" cy="461665"/>
          </a:xfrm>
          <a:prstGeom prst="rect">
            <a:avLst/>
          </a:prstGeom>
          <a:solidFill>
            <a:schemeClr val="bg1"/>
          </a:solidFill>
        </p:spPr>
        <p:txBody>
          <a:bodyPr wrap="none" rtlCol="0">
            <a:spAutoFit/>
          </a:bodyPr>
          <a:lstStyle/>
          <a:p>
            <a:r>
              <a:rPr lang="en-AU" sz="1200" dirty="0"/>
              <a:t>5 protons</a:t>
            </a:r>
          </a:p>
          <a:p>
            <a:r>
              <a:rPr lang="en-AU" sz="1200" dirty="0"/>
              <a:t>5 neutrons</a:t>
            </a:r>
            <a:endParaRPr lang="en-US" sz="1200" dirty="0"/>
          </a:p>
        </p:txBody>
      </p:sp>
      <p:pic>
        <p:nvPicPr>
          <p:cNvPr id="24" name="Picture 2" descr="Image result for beta decay">
            <a:extLst>
              <a:ext uri="{FF2B5EF4-FFF2-40B4-BE49-F238E27FC236}">
                <a16:creationId xmlns:a16="http://schemas.microsoft.com/office/drawing/2014/main" id="{679EAE13-A82C-4351-A96F-9EA425C2A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04" b="7316"/>
          <a:stretch/>
        </p:blipFill>
        <p:spPr bwMode="auto">
          <a:xfrm>
            <a:off x="683475" y="3377989"/>
            <a:ext cx="4025812" cy="997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Object 27">
            <a:extLst>
              <a:ext uri="{FF2B5EF4-FFF2-40B4-BE49-F238E27FC236}">
                <a16:creationId xmlns:a16="http://schemas.microsoft.com/office/drawing/2014/main" id="{A6F5F71D-A502-43E2-AD21-F0281E2D17C6}"/>
              </a:ext>
            </a:extLst>
          </p:cNvPr>
          <p:cNvGraphicFramePr>
            <a:graphicFrameLocks noChangeAspect="1"/>
          </p:cNvGraphicFramePr>
          <p:nvPr>
            <p:extLst>
              <p:ext uri="{D42A27DB-BD31-4B8C-83A1-F6EECF244321}">
                <p14:modId xmlns:p14="http://schemas.microsoft.com/office/powerpoint/2010/main" val="3764218178"/>
              </p:ext>
            </p:extLst>
          </p:nvPr>
        </p:nvGraphicFramePr>
        <p:xfrm>
          <a:off x="1540335" y="3604583"/>
          <a:ext cx="330200" cy="304800"/>
        </p:xfrm>
        <a:graphic>
          <a:graphicData uri="http://schemas.openxmlformats.org/presentationml/2006/ole">
            <mc:AlternateContent xmlns:mc="http://schemas.openxmlformats.org/markup-compatibility/2006">
              <mc:Choice xmlns:v="urn:schemas-microsoft-com:vml" Requires="v">
                <p:oleObj spid="_x0000_s38029" name="Equation" r:id="rId6" imgW="330120" imgH="304560" progId="Equation.DSMT4">
                  <p:embed/>
                </p:oleObj>
              </mc:Choice>
              <mc:Fallback>
                <p:oleObj name="Equation" r:id="rId6" imgW="330120" imgH="304560" progId="Equation.DSMT4">
                  <p:embed/>
                  <p:pic>
                    <p:nvPicPr>
                      <p:cNvPr id="7" name="Object 6">
                        <a:extLst>
                          <a:ext uri="{FF2B5EF4-FFF2-40B4-BE49-F238E27FC236}">
                            <a16:creationId xmlns:a16="http://schemas.microsoft.com/office/drawing/2014/main" id="{82278625-7D0B-4635-8847-6B76EDB2EEB7}"/>
                          </a:ext>
                        </a:extLst>
                      </p:cNvPr>
                      <p:cNvPicPr/>
                      <p:nvPr/>
                    </p:nvPicPr>
                    <p:blipFill>
                      <a:blip r:embed="rId7"/>
                      <a:stretch>
                        <a:fillRect/>
                      </a:stretch>
                    </p:blipFill>
                    <p:spPr>
                      <a:xfrm>
                        <a:off x="1540335" y="3604583"/>
                        <a:ext cx="330200" cy="304800"/>
                      </a:xfrm>
                      <a:prstGeom prst="rect">
                        <a:avLst/>
                      </a:prstGeom>
                      <a:solidFill>
                        <a:schemeClr val="bg1"/>
                      </a:solidFill>
                    </p:spPr>
                  </p:pic>
                </p:oleObj>
              </mc:Fallback>
            </mc:AlternateContent>
          </a:graphicData>
        </a:graphic>
      </p:graphicFrame>
      <p:sp>
        <p:nvSpPr>
          <p:cNvPr id="31" name="Rectangle 30">
            <a:extLst>
              <a:ext uri="{FF2B5EF4-FFF2-40B4-BE49-F238E27FC236}">
                <a16:creationId xmlns:a16="http://schemas.microsoft.com/office/drawing/2014/main" id="{0019F690-9AF4-4CD0-A2B6-5810F7053668}"/>
              </a:ext>
            </a:extLst>
          </p:cNvPr>
          <p:cNvSpPr/>
          <p:nvPr/>
        </p:nvSpPr>
        <p:spPr>
          <a:xfrm>
            <a:off x="3162615" y="1122208"/>
            <a:ext cx="1628539" cy="241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AE92922-4967-4E0E-BA9D-27510A10C165}"/>
              </a:ext>
            </a:extLst>
          </p:cNvPr>
          <p:cNvSpPr txBox="1"/>
          <p:nvPr/>
        </p:nvSpPr>
        <p:spPr>
          <a:xfrm>
            <a:off x="622195" y="3350270"/>
            <a:ext cx="914161" cy="307777"/>
          </a:xfrm>
          <a:prstGeom prst="rect">
            <a:avLst/>
          </a:prstGeom>
          <a:solidFill>
            <a:schemeClr val="bg1"/>
          </a:solidFill>
        </p:spPr>
        <p:txBody>
          <a:bodyPr wrap="none" rtlCol="0">
            <a:spAutoFit/>
          </a:bodyPr>
          <a:lstStyle/>
          <a:p>
            <a:r>
              <a:rPr lang="en-AU" sz="1400" dirty="0"/>
              <a:t>carbon 10</a:t>
            </a:r>
            <a:endParaRPr lang="en-US" sz="1400" dirty="0"/>
          </a:p>
        </p:txBody>
      </p:sp>
      <p:sp>
        <p:nvSpPr>
          <p:cNvPr id="34" name="TextBox 33">
            <a:extLst>
              <a:ext uri="{FF2B5EF4-FFF2-40B4-BE49-F238E27FC236}">
                <a16:creationId xmlns:a16="http://schemas.microsoft.com/office/drawing/2014/main" id="{08FE23C8-CA89-43C9-AB67-D3FAB1C1B988}"/>
              </a:ext>
            </a:extLst>
          </p:cNvPr>
          <p:cNvSpPr txBox="1"/>
          <p:nvPr/>
        </p:nvSpPr>
        <p:spPr>
          <a:xfrm>
            <a:off x="2005131" y="3342713"/>
            <a:ext cx="845424" cy="307777"/>
          </a:xfrm>
          <a:prstGeom prst="rect">
            <a:avLst/>
          </a:prstGeom>
          <a:solidFill>
            <a:schemeClr val="bg1"/>
          </a:solidFill>
        </p:spPr>
        <p:txBody>
          <a:bodyPr wrap="none" rtlCol="0">
            <a:spAutoFit/>
          </a:bodyPr>
          <a:lstStyle/>
          <a:p>
            <a:r>
              <a:rPr lang="en-AU" sz="1400" dirty="0"/>
              <a:t>boron 10</a:t>
            </a:r>
            <a:endParaRPr lang="en-US" sz="1400" dirty="0"/>
          </a:p>
        </p:txBody>
      </p:sp>
      <p:sp>
        <p:nvSpPr>
          <p:cNvPr id="36" name="TextBox 35">
            <a:extLst>
              <a:ext uri="{FF2B5EF4-FFF2-40B4-BE49-F238E27FC236}">
                <a16:creationId xmlns:a16="http://schemas.microsoft.com/office/drawing/2014/main" id="{024AD774-6138-4991-BDA4-566FE9BB99F4}"/>
              </a:ext>
            </a:extLst>
          </p:cNvPr>
          <p:cNvSpPr txBox="1"/>
          <p:nvPr/>
        </p:nvSpPr>
        <p:spPr>
          <a:xfrm>
            <a:off x="3146241" y="3569426"/>
            <a:ext cx="795731" cy="307777"/>
          </a:xfrm>
          <a:prstGeom prst="rect">
            <a:avLst/>
          </a:prstGeom>
          <a:solidFill>
            <a:schemeClr val="bg1"/>
          </a:solidFill>
        </p:spPr>
        <p:txBody>
          <a:bodyPr wrap="none" rtlCol="0">
            <a:spAutoFit/>
          </a:bodyPr>
          <a:lstStyle/>
          <a:p>
            <a:r>
              <a:rPr lang="en-AU" sz="1400" dirty="0"/>
              <a:t>positron</a:t>
            </a:r>
            <a:endParaRPr lang="en-US" sz="1400" dirty="0"/>
          </a:p>
        </p:txBody>
      </p:sp>
      <p:sp>
        <p:nvSpPr>
          <p:cNvPr id="39" name="TextBox 38">
            <a:extLst>
              <a:ext uri="{FF2B5EF4-FFF2-40B4-BE49-F238E27FC236}">
                <a16:creationId xmlns:a16="http://schemas.microsoft.com/office/drawing/2014/main" id="{DBEE7AD9-0D0A-4F01-9BCF-2FF0305DCD7D}"/>
              </a:ext>
            </a:extLst>
          </p:cNvPr>
          <p:cNvSpPr txBox="1"/>
          <p:nvPr/>
        </p:nvSpPr>
        <p:spPr>
          <a:xfrm>
            <a:off x="516397" y="1846423"/>
            <a:ext cx="860235" cy="461665"/>
          </a:xfrm>
          <a:prstGeom prst="rect">
            <a:avLst/>
          </a:prstGeom>
          <a:solidFill>
            <a:schemeClr val="bg1"/>
          </a:solidFill>
        </p:spPr>
        <p:txBody>
          <a:bodyPr wrap="none" rtlCol="0">
            <a:spAutoFit/>
          </a:bodyPr>
          <a:lstStyle/>
          <a:p>
            <a:r>
              <a:rPr lang="en-AU" sz="1200" dirty="0"/>
              <a:t>6 protons</a:t>
            </a:r>
          </a:p>
          <a:p>
            <a:r>
              <a:rPr lang="en-AU" sz="1200" dirty="0"/>
              <a:t>8 neutrons</a:t>
            </a:r>
            <a:endParaRPr lang="en-US" sz="1200" dirty="0"/>
          </a:p>
        </p:txBody>
      </p:sp>
      <p:sp>
        <p:nvSpPr>
          <p:cNvPr id="10" name="Oval 9">
            <a:extLst>
              <a:ext uri="{FF2B5EF4-FFF2-40B4-BE49-F238E27FC236}">
                <a16:creationId xmlns:a16="http://schemas.microsoft.com/office/drawing/2014/main" id="{D65B027A-E232-4E22-BEF9-59872B3ACF6E}"/>
              </a:ext>
            </a:extLst>
          </p:cNvPr>
          <p:cNvSpPr/>
          <p:nvPr/>
        </p:nvSpPr>
        <p:spPr>
          <a:xfrm>
            <a:off x="3347762" y="1345151"/>
            <a:ext cx="302281" cy="30228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89" name="Straight Connector 37888">
            <a:extLst>
              <a:ext uri="{FF2B5EF4-FFF2-40B4-BE49-F238E27FC236}">
                <a16:creationId xmlns:a16="http://schemas.microsoft.com/office/drawing/2014/main" id="{9C883986-690E-44A5-ACBA-1A029A497D2D}"/>
              </a:ext>
            </a:extLst>
          </p:cNvPr>
          <p:cNvCxnSpPr>
            <a:cxnSpLocks/>
          </p:cNvCxnSpPr>
          <p:nvPr/>
        </p:nvCxnSpPr>
        <p:spPr>
          <a:xfrm>
            <a:off x="3393104" y="1496291"/>
            <a:ext cx="216000" cy="1"/>
          </a:xfrm>
          <a:prstGeom prst="line">
            <a:avLst/>
          </a:prstGeom>
          <a:ln w="63500">
            <a:solidFill>
              <a:srgbClr val="FFFF99"/>
            </a:solidFill>
          </a:ln>
        </p:spPr>
        <p:style>
          <a:lnRef idx="1">
            <a:schemeClr val="accent1"/>
          </a:lnRef>
          <a:fillRef idx="0">
            <a:schemeClr val="accent1"/>
          </a:fillRef>
          <a:effectRef idx="0">
            <a:schemeClr val="accent1"/>
          </a:effectRef>
          <a:fontRef idx="minor">
            <a:schemeClr val="tx1"/>
          </a:fontRef>
        </p:style>
      </p:cxnSp>
      <p:sp>
        <p:nvSpPr>
          <p:cNvPr id="37892" name="Oval 37891">
            <a:extLst>
              <a:ext uri="{FF2B5EF4-FFF2-40B4-BE49-F238E27FC236}">
                <a16:creationId xmlns:a16="http://schemas.microsoft.com/office/drawing/2014/main" id="{2F720EB5-A066-489A-9417-0BBE028023A2}"/>
              </a:ext>
            </a:extLst>
          </p:cNvPr>
          <p:cNvSpPr/>
          <p:nvPr/>
        </p:nvSpPr>
        <p:spPr>
          <a:xfrm>
            <a:off x="4307504" y="1367821"/>
            <a:ext cx="234268" cy="234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94" name="Straight Connector 37893">
            <a:extLst>
              <a:ext uri="{FF2B5EF4-FFF2-40B4-BE49-F238E27FC236}">
                <a16:creationId xmlns:a16="http://schemas.microsoft.com/office/drawing/2014/main" id="{383A45B6-CB2B-4001-B3D4-08F800AF61AB}"/>
              </a:ext>
            </a:extLst>
          </p:cNvPr>
          <p:cNvCxnSpPr/>
          <p:nvPr/>
        </p:nvCxnSpPr>
        <p:spPr>
          <a:xfrm>
            <a:off x="347623" y="2546717"/>
            <a:ext cx="454932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7" name="Object 46">
            <a:extLst>
              <a:ext uri="{FF2B5EF4-FFF2-40B4-BE49-F238E27FC236}">
                <a16:creationId xmlns:a16="http://schemas.microsoft.com/office/drawing/2014/main" id="{7DDB7C74-B576-46FB-9F70-95795D60DE9F}"/>
              </a:ext>
            </a:extLst>
          </p:cNvPr>
          <p:cNvGraphicFramePr>
            <a:graphicFrameLocks noChangeAspect="1"/>
          </p:cNvGraphicFramePr>
          <p:nvPr>
            <p:extLst>
              <p:ext uri="{D42A27DB-BD31-4B8C-83A1-F6EECF244321}">
                <p14:modId xmlns:p14="http://schemas.microsoft.com/office/powerpoint/2010/main" val="880601987"/>
              </p:ext>
            </p:extLst>
          </p:nvPr>
        </p:nvGraphicFramePr>
        <p:xfrm>
          <a:off x="718311" y="2795653"/>
          <a:ext cx="3378200" cy="317500"/>
        </p:xfrm>
        <a:graphic>
          <a:graphicData uri="http://schemas.openxmlformats.org/presentationml/2006/ole">
            <mc:AlternateContent xmlns:mc="http://schemas.openxmlformats.org/markup-compatibility/2006">
              <mc:Choice xmlns:v="urn:schemas-microsoft-com:vml" Requires="v">
                <p:oleObj spid="_x0000_s38030" name="Equation" r:id="rId8" imgW="3377880" imgH="317160" progId="Equation.DSMT4">
                  <p:embed/>
                </p:oleObj>
              </mc:Choice>
              <mc:Fallback>
                <p:oleObj name="Equation" r:id="rId8" imgW="3377880" imgH="317160" progId="Equation.DSMT4">
                  <p:embed/>
                  <p:pic>
                    <p:nvPicPr>
                      <p:cNvPr id="5" name="Object 4">
                        <a:extLst>
                          <a:ext uri="{FF2B5EF4-FFF2-40B4-BE49-F238E27FC236}">
                            <a16:creationId xmlns:a16="http://schemas.microsoft.com/office/drawing/2014/main" id="{A4FD1D44-D42A-4E7A-8BDF-9D6B7A6F8F50}"/>
                          </a:ext>
                        </a:extLst>
                      </p:cNvPr>
                      <p:cNvPicPr/>
                      <p:nvPr/>
                    </p:nvPicPr>
                    <p:blipFill>
                      <a:blip r:embed="rId9"/>
                      <a:stretch>
                        <a:fillRect/>
                      </a:stretch>
                    </p:blipFill>
                    <p:spPr>
                      <a:xfrm>
                        <a:off x="718311" y="2795653"/>
                        <a:ext cx="3378200" cy="3175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6644DF19-7480-4AAD-9DBB-416805F80983}"/>
              </a:ext>
            </a:extLst>
          </p:cNvPr>
          <p:cNvGraphicFramePr>
            <a:graphicFrameLocks noChangeAspect="1"/>
          </p:cNvGraphicFramePr>
          <p:nvPr>
            <p:extLst>
              <p:ext uri="{D42A27DB-BD31-4B8C-83A1-F6EECF244321}">
                <p14:modId xmlns:p14="http://schemas.microsoft.com/office/powerpoint/2010/main" val="342228818"/>
              </p:ext>
            </p:extLst>
          </p:nvPr>
        </p:nvGraphicFramePr>
        <p:xfrm>
          <a:off x="1541594" y="1112025"/>
          <a:ext cx="330200" cy="304800"/>
        </p:xfrm>
        <a:graphic>
          <a:graphicData uri="http://schemas.openxmlformats.org/presentationml/2006/ole">
            <mc:AlternateContent xmlns:mc="http://schemas.openxmlformats.org/markup-compatibility/2006">
              <mc:Choice xmlns:v="urn:schemas-microsoft-com:vml" Requires="v">
                <p:oleObj spid="_x0000_s38031" name="Equation" r:id="rId10" imgW="330120" imgH="304560" progId="Equation.DSMT4">
                  <p:embed/>
                </p:oleObj>
              </mc:Choice>
              <mc:Fallback>
                <p:oleObj name="Equation" r:id="rId10" imgW="330120" imgH="304560" progId="Equation.DSMT4">
                  <p:embed/>
                  <p:pic>
                    <p:nvPicPr>
                      <p:cNvPr id="28" name="Object 27">
                        <a:extLst>
                          <a:ext uri="{FF2B5EF4-FFF2-40B4-BE49-F238E27FC236}">
                            <a16:creationId xmlns:a16="http://schemas.microsoft.com/office/drawing/2014/main" id="{A6F5F71D-A502-43E2-AD21-F0281E2D17C6}"/>
                          </a:ext>
                        </a:extLst>
                      </p:cNvPr>
                      <p:cNvPicPr/>
                      <p:nvPr/>
                    </p:nvPicPr>
                    <p:blipFill>
                      <a:blip r:embed="rId11"/>
                      <a:stretch>
                        <a:fillRect/>
                      </a:stretch>
                    </p:blipFill>
                    <p:spPr>
                      <a:xfrm>
                        <a:off x="1541594" y="1112025"/>
                        <a:ext cx="330200" cy="304800"/>
                      </a:xfrm>
                      <a:prstGeom prst="rect">
                        <a:avLst/>
                      </a:prstGeom>
                      <a:solidFill>
                        <a:schemeClr val="bg1"/>
                      </a:solidFill>
                    </p:spPr>
                  </p:pic>
                </p:oleObj>
              </mc:Fallback>
            </mc:AlternateContent>
          </a:graphicData>
        </a:graphic>
      </p:graphicFrame>
      <p:sp>
        <p:nvSpPr>
          <p:cNvPr id="18" name="TextBox 17">
            <a:extLst>
              <a:ext uri="{FF2B5EF4-FFF2-40B4-BE49-F238E27FC236}">
                <a16:creationId xmlns:a16="http://schemas.microsoft.com/office/drawing/2014/main" id="{5B471FCD-81DF-4C2E-998A-3668A024B89E}"/>
              </a:ext>
            </a:extLst>
          </p:cNvPr>
          <p:cNvSpPr txBox="1"/>
          <p:nvPr/>
        </p:nvSpPr>
        <p:spPr>
          <a:xfrm>
            <a:off x="4036711" y="3537946"/>
            <a:ext cx="817853" cy="307777"/>
          </a:xfrm>
          <a:prstGeom prst="rect">
            <a:avLst/>
          </a:prstGeom>
          <a:solidFill>
            <a:schemeClr val="bg1"/>
          </a:solidFill>
        </p:spPr>
        <p:txBody>
          <a:bodyPr wrap="none" rtlCol="0">
            <a:spAutoFit/>
          </a:bodyPr>
          <a:lstStyle/>
          <a:p>
            <a:r>
              <a:rPr lang="en-AU" sz="1400" dirty="0"/>
              <a:t>neutrino</a:t>
            </a:r>
            <a:endParaRPr lang="en-US" sz="1400" dirty="0"/>
          </a:p>
        </p:txBody>
      </p:sp>
      <p:sp>
        <p:nvSpPr>
          <p:cNvPr id="49" name="Oval 48">
            <a:extLst>
              <a:ext uri="{FF2B5EF4-FFF2-40B4-BE49-F238E27FC236}">
                <a16:creationId xmlns:a16="http://schemas.microsoft.com/office/drawing/2014/main" id="{F564517C-B5C2-40FB-886D-C02BECEB46A3}"/>
              </a:ext>
            </a:extLst>
          </p:cNvPr>
          <p:cNvSpPr/>
          <p:nvPr/>
        </p:nvSpPr>
        <p:spPr>
          <a:xfrm>
            <a:off x="4346549" y="3862899"/>
            <a:ext cx="234268" cy="234268"/>
          </a:xfrm>
          <a:prstGeom prst="ellipse">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E7874E5-854D-47C6-B44B-A6BA9F2D8487}"/>
              </a:ext>
            </a:extLst>
          </p:cNvPr>
          <p:cNvSpPr/>
          <p:nvPr/>
        </p:nvSpPr>
        <p:spPr>
          <a:xfrm>
            <a:off x="3371693" y="3847785"/>
            <a:ext cx="302281" cy="30228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5" name="TextBox 37894">
            <a:extLst>
              <a:ext uri="{FF2B5EF4-FFF2-40B4-BE49-F238E27FC236}">
                <a16:creationId xmlns:a16="http://schemas.microsoft.com/office/drawing/2014/main" id="{2E3B774C-8F0D-435C-AD34-606DFC3DEE35}"/>
              </a:ext>
            </a:extLst>
          </p:cNvPr>
          <p:cNvSpPr txBox="1"/>
          <p:nvPr/>
        </p:nvSpPr>
        <p:spPr>
          <a:xfrm>
            <a:off x="3340205" y="3687828"/>
            <a:ext cx="389850" cy="584775"/>
          </a:xfrm>
          <a:prstGeom prst="rect">
            <a:avLst/>
          </a:prstGeom>
          <a:noFill/>
        </p:spPr>
        <p:txBody>
          <a:bodyPr wrap="none" rtlCol="0">
            <a:spAutoFit/>
          </a:bodyPr>
          <a:lstStyle/>
          <a:p>
            <a:r>
              <a:rPr lang="en-AU" sz="3200" dirty="0">
                <a:solidFill>
                  <a:srgbClr val="FF0000"/>
                </a:solidFill>
              </a:rPr>
              <a:t>+</a:t>
            </a:r>
            <a:endParaRPr lang="en-US" dirty="0">
              <a:solidFill>
                <a:srgbClr val="FF0000"/>
              </a:solidFill>
            </a:endParaRPr>
          </a:p>
        </p:txBody>
      </p:sp>
      <p:sp>
        <p:nvSpPr>
          <p:cNvPr id="52" name="TextBox 51">
            <a:extLst>
              <a:ext uri="{FF2B5EF4-FFF2-40B4-BE49-F238E27FC236}">
                <a16:creationId xmlns:a16="http://schemas.microsoft.com/office/drawing/2014/main" id="{AACEF1DF-607C-43D3-BB18-2BA788E56D5E}"/>
              </a:ext>
            </a:extLst>
          </p:cNvPr>
          <p:cNvSpPr txBox="1"/>
          <p:nvPr/>
        </p:nvSpPr>
        <p:spPr>
          <a:xfrm>
            <a:off x="654942" y="4380554"/>
            <a:ext cx="860235" cy="461665"/>
          </a:xfrm>
          <a:prstGeom prst="rect">
            <a:avLst/>
          </a:prstGeom>
          <a:solidFill>
            <a:schemeClr val="bg1"/>
          </a:solidFill>
        </p:spPr>
        <p:txBody>
          <a:bodyPr wrap="none" rtlCol="0">
            <a:spAutoFit/>
          </a:bodyPr>
          <a:lstStyle/>
          <a:p>
            <a:r>
              <a:rPr lang="en-AU" sz="1200" dirty="0"/>
              <a:t>6 protons</a:t>
            </a:r>
          </a:p>
          <a:p>
            <a:r>
              <a:rPr lang="en-AU" sz="1200" dirty="0"/>
              <a:t>4 neutrons</a:t>
            </a:r>
            <a:endParaRPr lang="en-US" sz="1200" dirty="0"/>
          </a:p>
        </p:txBody>
      </p:sp>
      <p:cxnSp>
        <p:nvCxnSpPr>
          <p:cNvPr id="53" name="Straight Connector 52">
            <a:extLst>
              <a:ext uri="{FF2B5EF4-FFF2-40B4-BE49-F238E27FC236}">
                <a16:creationId xmlns:a16="http://schemas.microsoft.com/office/drawing/2014/main" id="{3A0E7538-ADEB-44AE-BA36-37DCEFCDFFC2}"/>
              </a:ext>
            </a:extLst>
          </p:cNvPr>
          <p:cNvCxnSpPr/>
          <p:nvPr/>
        </p:nvCxnSpPr>
        <p:spPr>
          <a:xfrm>
            <a:off x="379110" y="4867983"/>
            <a:ext cx="4549329" cy="0"/>
          </a:xfrm>
          <a:prstGeom prst="line">
            <a:avLst/>
          </a:prstGeom>
        </p:spPr>
        <p:style>
          <a:lnRef idx="1">
            <a:schemeClr val="accent1"/>
          </a:lnRef>
          <a:fillRef idx="0">
            <a:schemeClr val="accent1"/>
          </a:fillRef>
          <a:effectRef idx="0">
            <a:schemeClr val="accent1"/>
          </a:effectRef>
          <a:fontRef idx="minor">
            <a:schemeClr val="tx1"/>
          </a:fontRef>
        </p:style>
      </p:cxnSp>
      <p:sp>
        <p:nvSpPr>
          <p:cNvPr id="37896" name="TextBox 37895">
            <a:extLst>
              <a:ext uri="{FF2B5EF4-FFF2-40B4-BE49-F238E27FC236}">
                <a16:creationId xmlns:a16="http://schemas.microsoft.com/office/drawing/2014/main" id="{242330AD-48BF-458C-9238-6075E8A1E093}"/>
              </a:ext>
            </a:extLst>
          </p:cNvPr>
          <p:cNvSpPr txBox="1"/>
          <p:nvPr/>
        </p:nvSpPr>
        <p:spPr>
          <a:xfrm>
            <a:off x="423194" y="4904509"/>
            <a:ext cx="1509259" cy="307777"/>
          </a:xfrm>
          <a:prstGeom prst="rect">
            <a:avLst/>
          </a:prstGeom>
          <a:noFill/>
        </p:spPr>
        <p:txBody>
          <a:bodyPr wrap="none" rtlCol="0">
            <a:spAutoFit/>
          </a:bodyPr>
          <a:lstStyle/>
          <a:p>
            <a:r>
              <a:rPr lang="en-AU" sz="1400" dirty="0"/>
              <a:t>Electron capture   </a:t>
            </a:r>
            <a:endParaRPr lang="en-US" sz="1400" dirty="0"/>
          </a:p>
        </p:txBody>
      </p:sp>
      <p:graphicFrame>
        <p:nvGraphicFramePr>
          <p:cNvPr id="37897" name="Object 37896">
            <a:extLst>
              <a:ext uri="{FF2B5EF4-FFF2-40B4-BE49-F238E27FC236}">
                <a16:creationId xmlns:a16="http://schemas.microsoft.com/office/drawing/2014/main" id="{6387ED05-FAF4-4054-AB85-49DD041A7D35}"/>
              </a:ext>
            </a:extLst>
          </p:cNvPr>
          <p:cNvGraphicFramePr>
            <a:graphicFrameLocks noChangeAspect="1"/>
          </p:cNvGraphicFramePr>
          <p:nvPr>
            <p:extLst>
              <p:ext uri="{D42A27DB-BD31-4B8C-83A1-F6EECF244321}">
                <p14:modId xmlns:p14="http://schemas.microsoft.com/office/powerpoint/2010/main" val="3441386299"/>
              </p:ext>
            </p:extLst>
          </p:nvPr>
        </p:nvGraphicFramePr>
        <p:xfrm>
          <a:off x="1961481" y="4985694"/>
          <a:ext cx="2324100" cy="317500"/>
        </p:xfrm>
        <a:graphic>
          <a:graphicData uri="http://schemas.openxmlformats.org/presentationml/2006/ole">
            <mc:AlternateContent xmlns:mc="http://schemas.openxmlformats.org/markup-compatibility/2006">
              <mc:Choice xmlns:v="urn:schemas-microsoft-com:vml" Requires="v">
                <p:oleObj spid="_x0000_s38032" name="Equation" r:id="rId12" imgW="2323800" imgH="317160" progId="Equation.DSMT4">
                  <p:embed/>
                </p:oleObj>
              </mc:Choice>
              <mc:Fallback>
                <p:oleObj name="Equation" r:id="rId12" imgW="2323800" imgH="317160" progId="Equation.DSMT4">
                  <p:embed/>
                  <p:pic>
                    <p:nvPicPr>
                      <p:cNvPr id="0" name=""/>
                      <p:cNvPicPr/>
                      <p:nvPr/>
                    </p:nvPicPr>
                    <p:blipFill>
                      <a:blip r:embed="rId13"/>
                      <a:stretch>
                        <a:fillRect/>
                      </a:stretch>
                    </p:blipFill>
                    <p:spPr>
                      <a:xfrm>
                        <a:off x="1961481" y="4985694"/>
                        <a:ext cx="2324100" cy="317500"/>
                      </a:xfrm>
                      <a:prstGeom prst="rect">
                        <a:avLst/>
                      </a:prstGeom>
                    </p:spPr>
                  </p:pic>
                </p:oleObj>
              </mc:Fallback>
            </mc:AlternateContent>
          </a:graphicData>
        </a:graphic>
      </p:graphicFrame>
      <p:sp>
        <p:nvSpPr>
          <p:cNvPr id="37898" name="Oval 37897">
            <a:extLst>
              <a:ext uri="{FF2B5EF4-FFF2-40B4-BE49-F238E27FC236}">
                <a16:creationId xmlns:a16="http://schemas.microsoft.com/office/drawing/2014/main" id="{F61DEAD5-B38E-46A8-9781-9D683A0C7600}"/>
              </a:ext>
            </a:extLst>
          </p:cNvPr>
          <p:cNvSpPr/>
          <p:nvPr/>
        </p:nvSpPr>
        <p:spPr>
          <a:xfrm>
            <a:off x="551662" y="5433501"/>
            <a:ext cx="1080000" cy="1080000"/>
          </a:xfrm>
          <a:prstGeom prst="ellipse">
            <a:avLst/>
          </a:prstGeom>
          <a:gradFill flip="none" rotWithShape="1">
            <a:gsLst>
              <a:gs pos="0">
                <a:schemeClr val="accent1">
                  <a:lumMod val="5000"/>
                  <a:lumOff val="95000"/>
                </a:schemeClr>
              </a:gs>
              <a:gs pos="2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715EF57-4801-4747-94CF-3ECC5F3522F8}"/>
              </a:ext>
            </a:extLst>
          </p:cNvPr>
          <p:cNvSpPr/>
          <p:nvPr/>
        </p:nvSpPr>
        <p:spPr>
          <a:xfrm>
            <a:off x="4279795" y="5836542"/>
            <a:ext cx="234268" cy="23426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9" name="Oval 37898">
            <a:extLst>
              <a:ext uri="{FF2B5EF4-FFF2-40B4-BE49-F238E27FC236}">
                <a16:creationId xmlns:a16="http://schemas.microsoft.com/office/drawing/2014/main" id="{99446E14-69B1-4DF0-8060-D5DA106A8F90}"/>
              </a:ext>
            </a:extLst>
          </p:cNvPr>
          <p:cNvSpPr/>
          <p:nvPr/>
        </p:nvSpPr>
        <p:spPr>
          <a:xfrm>
            <a:off x="891729" y="5781124"/>
            <a:ext cx="392965" cy="39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0494DB6-4686-4EC7-B72A-6FAEC3C69204}"/>
              </a:ext>
            </a:extLst>
          </p:cNvPr>
          <p:cNvSpPr/>
          <p:nvPr/>
        </p:nvSpPr>
        <p:spPr>
          <a:xfrm>
            <a:off x="2895600" y="5759712"/>
            <a:ext cx="392965" cy="392400"/>
          </a:xfrm>
          <a:prstGeom prst="ellipse">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901" name="Straight Arrow Connector 37900">
            <a:extLst>
              <a:ext uri="{FF2B5EF4-FFF2-40B4-BE49-F238E27FC236}">
                <a16:creationId xmlns:a16="http://schemas.microsoft.com/office/drawing/2014/main" id="{F74DBB69-17A3-4C5D-B283-4C76AC29EA16}"/>
              </a:ext>
            </a:extLst>
          </p:cNvPr>
          <p:cNvCxnSpPr/>
          <p:nvPr/>
        </p:nvCxnSpPr>
        <p:spPr>
          <a:xfrm>
            <a:off x="1806129" y="5954936"/>
            <a:ext cx="5365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903" name="Rectangle 37902">
            <a:extLst>
              <a:ext uri="{FF2B5EF4-FFF2-40B4-BE49-F238E27FC236}">
                <a16:creationId xmlns:a16="http://schemas.microsoft.com/office/drawing/2014/main" id="{C68B78C7-EB2C-4544-9D89-61C4664FF111}"/>
              </a:ext>
            </a:extLst>
          </p:cNvPr>
          <p:cNvSpPr/>
          <p:nvPr/>
        </p:nvSpPr>
        <p:spPr>
          <a:xfrm>
            <a:off x="3649935" y="5649135"/>
            <a:ext cx="389850" cy="584775"/>
          </a:xfrm>
          <a:prstGeom prst="rect">
            <a:avLst/>
          </a:prstGeom>
        </p:spPr>
        <p:txBody>
          <a:bodyPr wrap="none">
            <a:spAutoFit/>
          </a:bodyPr>
          <a:lstStyle/>
          <a:p>
            <a:r>
              <a:rPr lang="en-AU" sz="3200" dirty="0"/>
              <a:t>+</a:t>
            </a:r>
            <a:endParaRPr lang="en-US" sz="3200" dirty="0"/>
          </a:p>
        </p:txBody>
      </p:sp>
      <p:graphicFrame>
        <p:nvGraphicFramePr>
          <p:cNvPr id="66" name="Object 65">
            <a:extLst>
              <a:ext uri="{FF2B5EF4-FFF2-40B4-BE49-F238E27FC236}">
                <a16:creationId xmlns:a16="http://schemas.microsoft.com/office/drawing/2014/main" id="{EE239C63-C63E-4A9F-AB69-4AE80938070A}"/>
              </a:ext>
            </a:extLst>
          </p:cNvPr>
          <p:cNvGraphicFramePr>
            <a:graphicFrameLocks noChangeAspect="1"/>
          </p:cNvGraphicFramePr>
          <p:nvPr>
            <p:extLst>
              <p:ext uri="{D42A27DB-BD31-4B8C-83A1-F6EECF244321}">
                <p14:modId xmlns:p14="http://schemas.microsoft.com/office/powerpoint/2010/main" val="4069650597"/>
              </p:ext>
            </p:extLst>
          </p:nvPr>
        </p:nvGraphicFramePr>
        <p:xfrm>
          <a:off x="381289" y="6407281"/>
          <a:ext cx="546100" cy="317500"/>
        </p:xfrm>
        <a:graphic>
          <a:graphicData uri="http://schemas.openxmlformats.org/presentationml/2006/ole">
            <mc:AlternateContent xmlns:mc="http://schemas.openxmlformats.org/markup-compatibility/2006">
              <mc:Choice xmlns:v="urn:schemas-microsoft-com:vml" Requires="v">
                <p:oleObj spid="_x0000_s38033" name="Equation" r:id="rId14" imgW="545760" imgH="317160" progId="Equation.DSMT4">
                  <p:embed/>
                </p:oleObj>
              </mc:Choice>
              <mc:Fallback>
                <p:oleObj name="Equation" r:id="rId14" imgW="545760" imgH="317160" progId="Equation.DSMT4">
                  <p:embed/>
                  <p:pic>
                    <p:nvPicPr>
                      <p:cNvPr id="37897" name="Object 37896">
                        <a:extLst>
                          <a:ext uri="{FF2B5EF4-FFF2-40B4-BE49-F238E27FC236}">
                            <a16:creationId xmlns:a16="http://schemas.microsoft.com/office/drawing/2014/main" id="{6387ED05-FAF4-4054-AB85-49DD041A7D35}"/>
                          </a:ext>
                        </a:extLst>
                      </p:cNvPr>
                      <p:cNvPicPr/>
                      <p:nvPr/>
                    </p:nvPicPr>
                    <p:blipFill>
                      <a:blip r:embed="rId15"/>
                      <a:stretch>
                        <a:fillRect/>
                      </a:stretch>
                    </p:blipFill>
                    <p:spPr>
                      <a:xfrm>
                        <a:off x="381289" y="6407281"/>
                        <a:ext cx="546100" cy="317500"/>
                      </a:xfrm>
                      <a:prstGeom prst="rect">
                        <a:avLst/>
                      </a:prstGeom>
                    </p:spPr>
                  </p:pic>
                </p:oleObj>
              </mc:Fallback>
            </mc:AlternateContent>
          </a:graphicData>
        </a:graphic>
      </p:graphicFrame>
      <p:cxnSp>
        <p:nvCxnSpPr>
          <p:cNvPr id="37905" name="Straight Arrow Connector 37904">
            <a:extLst>
              <a:ext uri="{FF2B5EF4-FFF2-40B4-BE49-F238E27FC236}">
                <a16:creationId xmlns:a16="http://schemas.microsoft.com/office/drawing/2014/main" id="{CD605CA6-5C10-4A4B-AAF8-8E3195FCB46F}"/>
              </a:ext>
            </a:extLst>
          </p:cNvPr>
          <p:cNvCxnSpPr>
            <a:stCxn id="37898" idx="7"/>
            <a:endCxn id="37899" idx="7"/>
          </p:cNvCxnSpPr>
          <p:nvPr/>
        </p:nvCxnSpPr>
        <p:spPr>
          <a:xfrm flipH="1">
            <a:off x="1227146" y="5591663"/>
            <a:ext cx="246354" cy="24692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9" name="Object 68">
            <a:extLst>
              <a:ext uri="{FF2B5EF4-FFF2-40B4-BE49-F238E27FC236}">
                <a16:creationId xmlns:a16="http://schemas.microsoft.com/office/drawing/2014/main" id="{E20F886F-5908-4B64-8C67-4F9858C9D0EF}"/>
              </a:ext>
            </a:extLst>
          </p:cNvPr>
          <p:cNvGraphicFramePr>
            <a:graphicFrameLocks noChangeAspect="1"/>
          </p:cNvGraphicFramePr>
          <p:nvPr>
            <p:extLst>
              <p:ext uri="{D42A27DB-BD31-4B8C-83A1-F6EECF244321}">
                <p14:modId xmlns:p14="http://schemas.microsoft.com/office/powerpoint/2010/main" val="307320217"/>
              </p:ext>
            </p:extLst>
          </p:nvPr>
        </p:nvGraphicFramePr>
        <p:xfrm>
          <a:off x="2558079" y="6181660"/>
          <a:ext cx="635000" cy="317500"/>
        </p:xfrm>
        <a:graphic>
          <a:graphicData uri="http://schemas.openxmlformats.org/presentationml/2006/ole">
            <mc:AlternateContent xmlns:mc="http://schemas.openxmlformats.org/markup-compatibility/2006">
              <mc:Choice xmlns:v="urn:schemas-microsoft-com:vml" Requires="v">
                <p:oleObj spid="_x0000_s38034" name="Equation" r:id="rId16" imgW="634680" imgH="317160" progId="Equation.DSMT4">
                  <p:embed/>
                </p:oleObj>
              </mc:Choice>
              <mc:Fallback>
                <p:oleObj name="Equation" r:id="rId16" imgW="634680" imgH="317160" progId="Equation.DSMT4">
                  <p:embed/>
                  <p:pic>
                    <p:nvPicPr>
                      <p:cNvPr id="37897" name="Object 37896">
                        <a:extLst>
                          <a:ext uri="{FF2B5EF4-FFF2-40B4-BE49-F238E27FC236}">
                            <a16:creationId xmlns:a16="http://schemas.microsoft.com/office/drawing/2014/main" id="{6387ED05-FAF4-4054-AB85-49DD041A7D35}"/>
                          </a:ext>
                        </a:extLst>
                      </p:cNvPr>
                      <p:cNvPicPr/>
                      <p:nvPr/>
                    </p:nvPicPr>
                    <p:blipFill>
                      <a:blip r:embed="rId17"/>
                      <a:stretch>
                        <a:fillRect/>
                      </a:stretch>
                    </p:blipFill>
                    <p:spPr>
                      <a:xfrm>
                        <a:off x="2558079" y="6181660"/>
                        <a:ext cx="635000" cy="317500"/>
                      </a:xfrm>
                      <a:prstGeom prst="rect">
                        <a:avLst/>
                      </a:prstGeom>
                    </p:spPr>
                  </p:pic>
                </p:oleObj>
              </mc:Fallback>
            </mc:AlternateContent>
          </a:graphicData>
        </a:graphic>
      </p:graphicFrame>
      <p:graphicFrame>
        <p:nvGraphicFramePr>
          <p:cNvPr id="70" name="Object 69">
            <a:extLst>
              <a:ext uri="{FF2B5EF4-FFF2-40B4-BE49-F238E27FC236}">
                <a16:creationId xmlns:a16="http://schemas.microsoft.com/office/drawing/2014/main" id="{C5030CA8-DAB9-456D-8CD2-786E0D9C4CE2}"/>
              </a:ext>
            </a:extLst>
          </p:cNvPr>
          <p:cNvGraphicFramePr>
            <a:graphicFrameLocks noChangeAspect="1"/>
          </p:cNvGraphicFramePr>
          <p:nvPr>
            <p:extLst>
              <p:ext uri="{D42A27DB-BD31-4B8C-83A1-F6EECF244321}">
                <p14:modId xmlns:p14="http://schemas.microsoft.com/office/powerpoint/2010/main" val="1763080321"/>
              </p:ext>
            </p:extLst>
          </p:nvPr>
        </p:nvGraphicFramePr>
        <p:xfrm>
          <a:off x="4322906" y="6125178"/>
          <a:ext cx="203200" cy="279400"/>
        </p:xfrm>
        <a:graphic>
          <a:graphicData uri="http://schemas.openxmlformats.org/presentationml/2006/ole">
            <mc:AlternateContent xmlns:mc="http://schemas.openxmlformats.org/markup-compatibility/2006">
              <mc:Choice xmlns:v="urn:schemas-microsoft-com:vml" Requires="v">
                <p:oleObj spid="_x0000_s38035" name="Equation" r:id="rId18" imgW="203040" imgH="279360" progId="Equation.DSMT4">
                  <p:embed/>
                </p:oleObj>
              </mc:Choice>
              <mc:Fallback>
                <p:oleObj name="Equation" r:id="rId18" imgW="203040" imgH="279360" progId="Equation.DSMT4">
                  <p:embed/>
                  <p:pic>
                    <p:nvPicPr>
                      <p:cNvPr id="37897" name="Object 37896">
                        <a:extLst>
                          <a:ext uri="{FF2B5EF4-FFF2-40B4-BE49-F238E27FC236}">
                            <a16:creationId xmlns:a16="http://schemas.microsoft.com/office/drawing/2014/main" id="{6387ED05-FAF4-4054-AB85-49DD041A7D35}"/>
                          </a:ext>
                        </a:extLst>
                      </p:cNvPr>
                      <p:cNvPicPr/>
                      <p:nvPr/>
                    </p:nvPicPr>
                    <p:blipFill>
                      <a:blip r:embed="rId19"/>
                      <a:stretch>
                        <a:fillRect/>
                      </a:stretch>
                    </p:blipFill>
                    <p:spPr>
                      <a:xfrm>
                        <a:off x="4322906" y="6125178"/>
                        <a:ext cx="203200" cy="279400"/>
                      </a:xfrm>
                      <a:prstGeom prst="rect">
                        <a:avLst/>
                      </a:prstGeom>
                    </p:spPr>
                  </p:pic>
                </p:oleObj>
              </mc:Fallback>
            </mc:AlternateContent>
          </a:graphicData>
        </a:graphic>
      </p:graphicFrame>
      <p:sp>
        <p:nvSpPr>
          <p:cNvPr id="71" name="TextBox 70">
            <a:extLst>
              <a:ext uri="{FF2B5EF4-FFF2-40B4-BE49-F238E27FC236}">
                <a16:creationId xmlns:a16="http://schemas.microsoft.com/office/drawing/2014/main" id="{C6CFA733-D50C-49A2-ACAD-EBC9922F81A0}"/>
              </a:ext>
            </a:extLst>
          </p:cNvPr>
          <p:cNvSpPr txBox="1"/>
          <p:nvPr/>
        </p:nvSpPr>
        <p:spPr>
          <a:xfrm>
            <a:off x="3954844" y="5481361"/>
            <a:ext cx="817853" cy="307777"/>
          </a:xfrm>
          <a:prstGeom prst="rect">
            <a:avLst/>
          </a:prstGeom>
          <a:solidFill>
            <a:schemeClr val="bg1"/>
          </a:solidFill>
        </p:spPr>
        <p:txBody>
          <a:bodyPr wrap="none" rtlCol="0">
            <a:spAutoFit/>
          </a:bodyPr>
          <a:lstStyle/>
          <a:p>
            <a:r>
              <a:rPr lang="en-AU" sz="1400" dirty="0"/>
              <a:t>neutrino</a:t>
            </a:r>
            <a:endParaRPr lang="en-US" sz="1400" dirty="0"/>
          </a:p>
        </p:txBody>
      </p:sp>
    </p:spTree>
    <p:extLst>
      <p:ext uri="{BB962C8B-B14F-4D97-AF65-F5344CB8AC3E}">
        <p14:creationId xmlns:p14="http://schemas.microsoft.com/office/powerpoint/2010/main" val="876274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images atomic bomb"/>
          <p:cNvPicPr>
            <a:picLocks noChangeAspect="1" noChangeArrowheads="1"/>
          </p:cNvPicPr>
          <p:nvPr/>
        </p:nvPicPr>
        <p:blipFill rotWithShape="1">
          <a:blip r:embed="rId2">
            <a:extLst>
              <a:ext uri="{28A0092B-C50C-407E-A947-70E740481C1C}">
                <a14:useLocalDpi xmlns:a14="http://schemas.microsoft.com/office/drawing/2010/main" val="0"/>
              </a:ext>
            </a:extLst>
          </a:blip>
          <a:srcRect l="19562" r="15694" b="10916"/>
          <a:stretch/>
        </p:blipFill>
        <p:spPr bwMode="auto">
          <a:xfrm>
            <a:off x="1299809" y="488550"/>
            <a:ext cx="2826327" cy="2806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4790" y="3415775"/>
            <a:ext cx="4360403" cy="1569660"/>
          </a:xfrm>
          <a:prstGeom prst="rect">
            <a:avLst/>
          </a:prstGeom>
          <a:noFill/>
        </p:spPr>
        <p:txBody>
          <a:bodyPr wrap="square" rtlCol="0">
            <a:spAutoFit/>
          </a:bodyPr>
          <a:lstStyle/>
          <a:p>
            <a:r>
              <a:rPr lang="en-AU" sz="1600" dirty="0"/>
              <a:t>The source of energy in an atomic bomb explosion comes from the loss of mass associated with the binding energies of the constituents of the nuclei. The binding energy is transformed into electromagnetic radiation and the kinetic energy of the fragments after the explosion. </a:t>
            </a:r>
            <a:endParaRPr lang="en-US" sz="1600" dirty="0"/>
          </a:p>
        </p:txBody>
      </p:sp>
    </p:spTree>
    <p:extLst>
      <p:ext uri="{BB962C8B-B14F-4D97-AF65-F5344CB8AC3E}">
        <p14:creationId xmlns:p14="http://schemas.microsoft.com/office/powerpoint/2010/main" val="248818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 name="Straight Arrow Connector 173">
            <a:extLst>
              <a:ext uri="{FF2B5EF4-FFF2-40B4-BE49-F238E27FC236}">
                <a16:creationId xmlns:a16="http://schemas.microsoft.com/office/drawing/2014/main" id="{CD08C15E-42B9-4B19-BF12-AA2996945117}"/>
              </a:ext>
            </a:extLst>
          </p:cNvPr>
          <p:cNvCxnSpPr>
            <a:cxnSpLocks/>
          </p:cNvCxnSpPr>
          <p:nvPr/>
        </p:nvCxnSpPr>
        <p:spPr>
          <a:xfrm flipH="1">
            <a:off x="2879226" y="3658859"/>
            <a:ext cx="5944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37A11D-9AEE-4DB5-8A1D-1932A36A0407}"/>
              </a:ext>
            </a:extLst>
          </p:cNvPr>
          <p:cNvCxnSpPr/>
          <p:nvPr/>
        </p:nvCxnSpPr>
        <p:spPr>
          <a:xfrm>
            <a:off x="2720529" y="423193"/>
            <a:ext cx="0" cy="3725614"/>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F8D0FF-CE8D-4580-9413-472910EADA99}"/>
              </a:ext>
            </a:extLst>
          </p:cNvPr>
          <p:cNvSpPr txBox="1"/>
          <p:nvPr/>
        </p:nvSpPr>
        <p:spPr>
          <a:xfrm>
            <a:off x="2440919" y="4126135"/>
            <a:ext cx="614271" cy="369332"/>
          </a:xfrm>
          <a:prstGeom prst="rect">
            <a:avLst/>
          </a:prstGeom>
          <a:noFill/>
        </p:spPr>
        <p:txBody>
          <a:bodyPr wrap="none" rtlCol="0">
            <a:spAutoFit/>
          </a:bodyPr>
          <a:lstStyle/>
          <a:p>
            <a:r>
              <a:rPr lang="en-AU" dirty="0"/>
              <a:t>time</a:t>
            </a:r>
            <a:endParaRPr lang="en-US" dirty="0"/>
          </a:p>
        </p:txBody>
      </p:sp>
      <p:sp>
        <p:nvSpPr>
          <p:cNvPr id="11" name="Oval 10">
            <a:extLst>
              <a:ext uri="{FF2B5EF4-FFF2-40B4-BE49-F238E27FC236}">
                <a16:creationId xmlns:a16="http://schemas.microsoft.com/office/drawing/2014/main" id="{5D30225D-C081-4B16-9B53-CA1E7FEFD647}"/>
              </a:ext>
            </a:extLst>
          </p:cNvPr>
          <p:cNvSpPr/>
          <p:nvPr/>
        </p:nvSpPr>
        <p:spPr>
          <a:xfrm>
            <a:off x="3409478" y="3522832"/>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694CC24-2356-4349-AC5E-63641CFD68D6}"/>
              </a:ext>
            </a:extLst>
          </p:cNvPr>
          <p:cNvGrpSpPr/>
          <p:nvPr/>
        </p:nvGrpSpPr>
        <p:grpSpPr>
          <a:xfrm>
            <a:off x="117134" y="695246"/>
            <a:ext cx="499427" cy="584775"/>
            <a:chOff x="472314" y="1866585"/>
            <a:chExt cx="499427" cy="584775"/>
          </a:xfrm>
        </p:grpSpPr>
        <p:grpSp>
          <p:nvGrpSpPr>
            <p:cNvPr id="9" name="Group 8">
              <a:extLst>
                <a:ext uri="{FF2B5EF4-FFF2-40B4-BE49-F238E27FC236}">
                  <a16:creationId xmlns:a16="http://schemas.microsoft.com/office/drawing/2014/main" id="{35637F66-70B8-42A4-8FA2-CF5EA47C01AC}"/>
                </a:ext>
              </a:extLst>
            </p:cNvPr>
            <p:cNvGrpSpPr/>
            <p:nvPr/>
          </p:nvGrpSpPr>
          <p:grpSpPr>
            <a:xfrm>
              <a:off x="581891" y="1866585"/>
              <a:ext cx="389850" cy="584775"/>
              <a:chOff x="581891" y="1866585"/>
              <a:chExt cx="389850" cy="584775"/>
            </a:xfrm>
          </p:grpSpPr>
          <p:sp>
            <p:nvSpPr>
              <p:cNvPr id="4" name="Oval 3">
                <a:extLst>
                  <a:ext uri="{FF2B5EF4-FFF2-40B4-BE49-F238E27FC236}">
                    <a16:creationId xmlns:a16="http://schemas.microsoft.com/office/drawing/2014/main" id="{DB74F4FB-FDDC-479D-9456-92F1BA01056D}"/>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6A445B-A7C7-4289-9E16-D03C7D8200B0}"/>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sp>
          <p:nvSpPr>
            <p:cNvPr id="13" name="Oval 12">
              <a:extLst>
                <a:ext uri="{FF2B5EF4-FFF2-40B4-BE49-F238E27FC236}">
                  <a16:creationId xmlns:a16="http://schemas.microsoft.com/office/drawing/2014/main" id="{0E424256-F0BD-47FE-8AC3-BE499B344C9B}"/>
                </a:ext>
              </a:extLst>
            </p:cNvPr>
            <p:cNvSpPr/>
            <p:nvPr/>
          </p:nvSpPr>
          <p:spPr>
            <a:xfrm>
              <a:off x="472314" y="191570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5F31E7E0-CA24-4F9C-89FA-79D12DE4F03B}"/>
              </a:ext>
            </a:extLst>
          </p:cNvPr>
          <p:cNvSpPr/>
          <p:nvPr/>
        </p:nvSpPr>
        <p:spPr>
          <a:xfrm>
            <a:off x="2110930" y="97737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F89E90-EFC7-430C-BB43-8D00B67A6D06}"/>
              </a:ext>
            </a:extLst>
          </p:cNvPr>
          <p:cNvSpPr/>
          <p:nvPr/>
        </p:nvSpPr>
        <p:spPr>
          <a:xfrm>
            <a:off x="2230582" y="704062"/>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778EC9F-CA11-494A-9C87-4515913C7800}"/>
              </a:ext>
            </a:extLst>
          </p:cNvPr>
          <p:cNvGrpSpPr/>
          <p:nvPr/>
        </p:nvGrpSpPr>
        <p:grpSpPr>
          <a:xfrm>
            <a:off x="1988757" y="620935"/>
            <a:ext cx="389850" cy="584775"/>
            <a:chOff x="581891" y="1866585"/>
            <a:chExt cx="389850" cy="584775"/>
          </a:xfrm>
        </p:grpSpPr>
        <p:sp>
          <p:nvSpPr>
            <p:cNvPr id="21" name="Oval 20">
              <a:extLst>
                <a:ext uri="{FF2B5EF4-FFF2-40B4-BE49-F238E27FC236}">
                  <a16:creationId xmlns:a16="http://schemas.microsoft.com/office/drawing/2014/main" id="{0355A9C2-2501-4238-85FE-466A10023D3C}"/>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BDCF8C-7DDB-47F7-AF05-735738425AFE}"/>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cxnSp>
        <p:nvCxnSpPr>
          <p:cNvPr id="25" name="Straight Arrow Connector 24">
            <a:extLst>
              <a:ext uri="{FF2B5EF4-FFF2-40B4-BE49-F238E27FC236}">
                <a16:creationId xmlns:a16="http://schemas.microsoft.com/office/drawing/2014/main" id="{3082D7DF-FC69-4611-86FD-61895141FFB2}"/>
              </a:ext>
            </a:extLst>
          </p:cNvPr>
          <p:cNvCxnSpPr/>
          <p:nvPr/>
        </p:nvCxnSpPr>
        <p:spPr>
          <a:xfrm>
            <a:off x="136026" y="544106"/>
            <a:ext cx="49876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695325-B38B-4657-8027-1F19821C32CC}"/>
              </a:ext>
            </a:extLst>
          </p:cNvPr>
          <p:cNvCxnSpPr>
            <a:cxnSpLocks/>
          </p:cNvCxnSpPr>
          <p:nvPr/>
        </p:nvCxnSpPr>
        <p:spPr>
          <a:xfrm flipH="1">
            <a:off x="1981199" y="545366"/>
            <a:ext cx="49876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5FB433-7633-4256-AE31-78A4C9E438A7}"/>
              </a:ext>
            </a:extLst>
          </p:cNvPr>
          <p:cNvSpPr txBox="1"/>
          <p:nvPr/>
        </p:nvSpPr>
        <p:spPr>
          <a:xfrm>
            <a:off x="0" y="151141"/>
            <a:ext cx="1241045" cy="307777"/>
          </a:xfrm>
          <a:prstGeom prst="rect">
            <a:avLst/>
          </a:prstGeom>
          <a:noFill/>
        </p:spPr>
        <p:txBody>
          <a:bodyPr wrap="none" rtlCol="0">
            <a:spAutoFit/>
          </a:bodyPr>
          <a:lstStyle/>
          <a:p>
            <a:r>
              <a:rPr lang="en-AU" sz="1400" dirty="0"/>
              <a:t>KE &lt; 0.22 MeV</a:t>
            </a:r>
            <a:endParaRPr lang="en-US" sz="1400" dirty="0"/>
          </a:p>
        </p:txBody>
      </p:sp>
      <p:sp>
        <p:nvSpPr>
          <p:cNvPr id="28" name="TextBox 27">
            <a:extLst>
              <a:ext uri="{FF2B5EF4-FFF2-40B4-BE49-F238E27FC236}">
                <a16:creationId xmlns:a16="http://schemas.microsoft.com/office/drawing/2014/main" id="{CFADC49B-3CF3-40B2-8795-FD52135E9D62}"/>
              </a:ext>
            </a:extLst>
          </p:cNvPr>
          <p:cNvSpPr txBox="1"/>
          <p:nvPr/>
        </p:nvSpPr>
        <p:spPr>
          <a:xfrm>
            <a:off x="1452208" y="159958"/>
            <a:ext cx="1241045" cy="307777"/>
          </a:xfrm>
          <a:prstGeom prst="rect">
            <a:avLst/>
          </a:prstGeom>
          <a:noFill/>
        </p:spPr>
        <p:txBody>
          <a:bodyPr wrap="none" rtlCol="0">
            <a:spAutoFit/>
          </a:bodyPr>
          <a:lstStyle/>
          <a:p>
            <a:r>
              <a:rPr lang="en-AU" sz="1400" dirty="0"/>
              <a:t>KE &lt; 0.22 MeV</a:t>
            </a:r>
            <a:endParaRPr lang="en-US" sz="1400" dirty="0"/>
          </a:p>
        </p:txBody>
      </p:sp>
      <p:cxnSp>
        <p:nvCxnSpPr>
          <p:cNvPr id="46" name="Straight Arrow Connector 45">
            <a:extLst>
              <a:ext uri="{FF2B5EF4-FFF2-40B4-BE49-F238E27FC236}">
                <a16:creationId xmlns:a16="http://schemas.microsoft.com/office/drawing/2014/main" id="{03A87290-E7AA-42C6-805E-C58F423E7DF0}"/>
              </a:ext>
            </a:extLst>
          </p:cNvPr>
          <p:cNvCxnSpPr/>
          <p:nvPr/>
        </p:nvCxnSpPr>
        <p:spPr>
          <a:xfrm flipH="1">
            <a:off x="536549" y="2267107"/>
            <a:ext cx="42319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809065-D15F-4FEA-BB79-0D5D9D89A375}"/>
              </a:ext>
            </a:extLst>
          </p:cNvPr>
          <p:cNvCxnSpPr>
            <a:cxnSpLocks/>
          </p:cNvCxnSpPr>
          <p:nvPr/>
        </p:nvCxnSpPr>
        <p:spPr>
          <a:xfrm>
            <a:off x="2026542" y="2260809"/>
            <a:ext cx="42319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38EF00F-270C-44B9-8EB6-87A28D9404C9}"/>
              </a:ext>
            </a:extLst>
          </p:cNvPr>
          <p:cNvSpPr txBox="1"/>
          <p:nvPr/>
        </p:nvSpPr>
        <p:spPr>
          <a:xfrm>
            <a:off x="430750" y="2508932"/>
            <a:ext cx="1956689" cy="307777"/>
          </a:xfrm>
          <a:prstGeom prst="rect">
            <a:avLst/>
          </a:prstGeom>
          <a:noFill/>
        </p:spPr>
        <p:txBody>
          <a:bodyPr wrap="none" rtlCol="0">
            <a:spAutoFit/>
          </a:bodyPr>
          <a:lstStyle/>
          <a:p>
            <a:r>
              <a:rPr lang="en-AU" sz="1400" dirty="0">
                <a:solidFill>
                  <a:srgbClr val="FF0000"/>
                </a:solidFill>
              </a:rPr>
              <a:t>repulsive Coulomb force</a:t>
            </a:r>
            <a:endParaRPr lang="en-US" sz="1400" dirty="0">
              <a:solidFill>
                <a:srgbClr val="FF0000"/>
              </a:solidFill>
            </a:endParaRPr>
          </a:p>
        </p:txBody>
      </p:sp>
      <p:cxnSp>
        <p:nvCxnSpPr>
          <p:cNvPr id="65" name="Straight Arrow Connector 64">
            <a:extLst>
              <a:ext uri="{FF2B5EF4-FFF2-40B4-BE49-F238E27FC236}">
                <a16:creationId xmlns:a16="http://schemas.microsoft.com/office/drawing/2014/main" id="{ED89DBA8-DA7E-468F-AE5C-155390DA85F4}"/>
              </a:ext>
            </a:extLst>
          </p:cNvPr>
          <p:cNvCxnSpPr>
            <a:cxnSpLocks/>
          </p:cNvCxnSpPr>
          <p:nvPr/>
        </p:nvCxnSpPr>
        <p:spPr>
          <a:xfrm>
            <a:off x="4558145" y="3666408"/>
            <a:ext cx="84253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176B602-16E2-4562-9CE2-61B7B20E3AB7}"/>
              </a:ext>
            </a:extLst>
          </p:cNvPr>
          <p:cNvCxnSpPr>
            <a:cxnSpLocks/>
          </p:cNvCxnSpPr>
          <p:nvPr/>
        </p:nvCxnSpPr>
        <p:spPr>
          <a:xfrm flipH="1">
            <a:off x="123430" y="3116006"/>
            <a:ext cx="49876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F5A16D-678E-4C7C-8F0E-4DE91FE22C58}"/>
              </a:ext>
            </a:extLst>
          </p:cNvPr>
          <p:cNvCxnSpPr/>
          <p:nvPr/>
        </p:nvCxnSpPr>
        <p:spPr>
          <a:xfrm>
            <a:off x="2880477" y="560480"/>
            <a:ext cx="49876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0D5A9F7-57A4-43E8-8840-7175F1A185CF}"/>
              </a:ext>
            </a:extLst>
          </p:cNvPr>
          <p:cNvCxnSpPr>
            <a:cxnSpLocks/>
          </p:cNvCxnSpPr>
          <p:nvPr/>
        </p:nvCxnSpPr>
        <p:spPr>
          <a:xfrm flipH="1">
            <a:off x="4725650" y="561740"/>
            <a:ext cx="49876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917D7FD-577F-4FC7-BE12-BDFB862DC6A3}"/>
              </a:ext>
            </a:extLst>
          </p:cNvPr>
          <p:cNvSpPr txBox="1"/>
          <p:nvPr/>
        </p:nvSpPr>
        <p:spPr>
          <a:xfrm>
            <a:off x="4084060" y="199003"/>
            <a:ext cx="1241045" cy="307777"/>
          </a:xfrm>
          <a:prstGeom prst="rect">
            <a:avLst/>
          </a:prstGeom>
          <a:noFill/>
        </p:spPr>
        <p:txBody>
          <a:bodyPr wrap="none" rtlCol="0">
            <a:spAutoFit/>
          </a:bodyPr>
          <a:lstStyle/>
          <a:p>
            <a:r>
              <a:rPr lang="en-AU" sz="1400" dirty="0"/>
              <a:t>KE &gt; 0.22 MeV</a:t>
            </a:r>
            <a:endParaRPr lang="en-US" sz="1400" dirty="0"/>
          </a:p>
        </p:txBody>
      </p:sp>
      <p:sp>
        <p:nvSpPr>
          <p:cNvPr id="86" name="TextBox 85">
            <a:extLst>
              <a:ext uri="{FF2B5EF4-FFF2-40B4-BE49-F238E27FC236}">
                <a16:creationId xmlns:a16="http://schemas.microsoft.com/office/drawing/2014/main" id="{82CBC189-9246-47DF-9B73-E050ADBC55DB}"/>
              </a:ext>
            </a:extLst>
          </p:cNvPr>
          <p:cNvSpPr txBox="1"/>
          <p:nvPr/>
        </p:nvSpPr>
        <p:spPr>
          <a:xfrm>
            <a:off x="2769648" y="177591"/>
            <a:ext cx="1241045" cy="307777"/>
          </a:xfrm>
          <a:prstGeom prst="rect">
            <a:avLst/>
          </a:prstGeom>
          <a:noFill/>
        </p:spPr>
        <p:txBody>
          <a:bodyPr wrap="none" rtlCol="0">
            <a:spAutoFit/>
          </a:bodyPr>
          <a:lstStyle/>
          <a:p>
            <a:r>
              <a:rPr lang="en-AU" sz="1400" dirty="0"/>
              <a:t>KE &gt; 0.22 MeV</a:t>
            </a:r>
            <a:endParaRPr lang="en-US" sz="1400" dirty="0"/>
          </a:p>
        </p:txBody>
      </p:sp>
      <p:sp>
        <p:nvSpPr>
          <p:cNvPr id="103" name="Oval 102">
            <a:extLst>
              <a:ext uri="{FF2B5EF4-FFF2-40B4-BE49-F238E27FC236}">
                <a16:creationId xmlns:a16="http://schemas.microsoft.com/office/drawing/2014/main" id="{B20660F6-E964-490E-8B33-36319A93AD02}"/>
              </a:ext>
            </a:extLst>
          </p:cNvPr>
          <p:cNvSpPr/>
          <p:nvPr/>
        </p:nvSpPr>
        <p:spPr>
          <a:xfrm>
            <a:off x="3037924" y="1859029"/>
            <a:ext cx="1360264" cy="914400"/>
          </a:xfrm>
          <a:prstGeom prst="ellipse">
            <a:avLst/>
          </a:prstGeom>
          <a:solidFill>
            <a:schemeClr val="bg1">
              <a:lumMod val="9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CBDA300-7E51-4098-ADC0-EB5880645993}"/>
              </a:ext>
            </a:extLst>
          </p:cNvPr>
          <p:cNvGrpSpPr/>
          <p:nvPr/>
        </p:nvGrpSpPr>
        <p:grpSpPr>
          <a:xfrm>
            <a:off x="163736" y="3258337"/>
            <a:ext cx="499427" cy="584775"/>
            <a:chOff x="472314" y="1866585"/>
            <a:chExt cx="499427" cy="584775"/>
          </a:xfrm>
        </p:grpSpPr>
        <p:grpSp>
          <p:nvGrpSpPr>
            <p:cNvPr id="115" name="Group 114">
              <a:extLst>
                <a:ext uri="{FF2B5EF4-FFF2-40B4-BE49-F238E27FC236}">
                  <a16:creationId xmlns:a16="http://schemas.microsoft.com/office/drawing/2014/main" id="{03A93617-DCC3-4DE2-B22B-6077ED9825D7}"/>
                </a:ext>
              </a:extLst>
            </p:cNvPr>
            <p:cNvGrpSpPr/>
            <p:nvPr/>
          </p:nvGrpSpPr>
          <p:grpSpPr>
            <a:xfrm>
              <a:off x="581891" y="1866585"/>
              <a:ext cx="389850" cy="584775"/>
              <a:chOff x="581891" y="1866585"/>
              <a:chExt cx="389850" cy="584775"/>
            </a:xfrm>
          </p:grpSpPr>
          <p:sp>
            <p:nvSpPr>
              <p:cNvPr id="117" name="Oval 116">
                <a:extLst>
                  <a:ext uri="{FF2B5EF4-FFF2-40B4-BE49-F238E27FC236}">
                    <a16:creationId xmlns:a16="http://schemas.microsoft.com/office/drawing/2014/main" id="{731A6614-AB9B-4F86-8ADA-E013FA571BA6}"/>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83A1B0B-F91D-4B5D-B17C-EB231953C4BF}"/>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sp>
          <p:nvSpPr>
            <p:cNvPr id="116" name="Oval 115">
              <a:extLst>
                <a:ext uri="{FF2B5EF4-FFF2-40B4-BE49-F238E27FC236}">
                  <a16:creationId xmlns:a16="http://schemas.microsoft.com/office/drawing/2014/main" id="{8536AD56-9856-4ECE-868C-C6706FDC0368}"/>
                </a:ext>
              </a:extLst>
            </p:cNvPr>
            <p:cNvSpPr/>
            <p:nvPr/>
          </p:nvSpPr>
          <p:spPr>
            <a:xfrm>
              <a:off x="472314" y="191570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5829DC0D-249B-4853-ADF7-68273C8123BE}"/>
              </a:ext>
            </a:extLst>
          </p:cNvPr>
          <p:cNvGrpSpPr/>
          <p:nvPr/>
        </p:nvGrpSpPr>
        <p:grpSpPr>
          <a:xfrm>
            <a:off x="2058030" y="3161347"/>
            <a:ext cx="491207" cy="605822"/>
            <a:chOff x="2058030" y="3161347"/>
            <a:chExt cx="491207" cy="605822"/>
          </a:xfrm>
        </p:grpSpPr>
        <p:sp>
          <p:nvSpPr>
            <p:cNvPr id="122" name="Oval 121">
              <a:extLst>
                <a:ext uri="{FF2B5EF4-FFF2-40B4-BE49-F238E27FC236}">
                  <a16:creationId xmlns:a16="http://schemas.microsoft.com/office/drawing/2014/main" id="{894A34D9-38ED-45A0-AB0D-FEA61BE9482E}"/>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EE55E34-107B-4944-A87E-700263AEEFA2}"/>
                </a:ext>
              </a:extLst>
            </p:cNvPr>
            <p:cNvSpPr/>
            <p:nvPr/>
          </p:nvSpPr>
          <p:spPr>
            <a:xfrm>
              <a:off x="2299855" y="324447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0802F369-020A-45A7-B90A-C6B23FB6E6F6}"/>
                </a:ext>
              </a:extLst>
            </p:cNvPr>
            <p:cNvGrpSpPr/>
            <p:nvPr/>
          </p:nvGrpSpPr>
          <p:grpSpPr>
            <a:xfrm>
              <a:off x="2058030" y="3161347"/>
              <a:ext cx="389850" cy="584775"/>
              <a:chOff x="581891" y="1866585"/>
              <a:chExt cx="389850" cy="584775"/>
            </a:xfrm>
          </p:grpSpPr>
          <p:sp>
            <p:nvSpPr>
              <p:cNvPr id="125" name="Oval 124">
                <a:extLst>
                  <a:ext uri="{FF2B5EF4-FFF2-40B4-BE49-F238E27FC236}">
                    <a16:creationId xmlns:a16="http://schemas.microsoft.com/office/drawing/2014/main" id="{F17B97F5-DFA5-4AD4-9035-60B005A32B39}"/>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26836A46-ADCF-4C5E-8934-8903B3BD2316}"/>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nvGrpSpPr>
          <p:cNvPr id="129" name="Group 128">
            <a:extLst>
              <a:ext uri="{FF2B5EF4-FFF2-40B4-BE49-F238E27FC236}">
                <a16:creationId xmlns:a16="http://schemas.microsoft.com/office/drawing/2014/main" id="{B59FF670-660B-4688-BB8D-B9524E00D728}"/>
              </a:ext>
            </a:extLst>
          </p:cNvPr>
          <p:cNvGrpSpPr/>
          <p:nvPr/>
        </p:nvGrpSpPr>
        <p:grpSpPr>
          <a:xfrm>
            <a:off x="1477398" y="1900583"/>
            <a:ext cx="491207" cy="605822"/>
            <a:chOff x="2058030" y="3161347"/>
            <a:chExt cx="491207" cy="605822"/>
          </a:xfrm>
        </p:grpSpPr>
        <p:sp>
          <p:nvSpPr>
            <p:cNvPr id="130" name="Oval 129">
              <a:extLst>
                <a:ext uri="{FF2B5EF4-FFF2-40B4-BE49-F238E27FC236}">
                  <a16:creationId xmlns:a16="http://schemas.microsoft.com/office/drawing/2014/main" id="{C8E52959-B371-4A87-91E4-9F3066043950}"/>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FD2A43-D3DD-45FF-AD85-06645AFE3A33}"/>
                </a:ext>
              </a:extLst>
            </p:cNvPr>
            <p:cNvSpPr/>
            <p:nvPr/>
          </p:nvSpPr>
          <p:spPr>
            <a:xfrm>
              <a:off x="2299855" y="324447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0941CF97-A35D-40B2-8DB2-8B5AEF424617}"/>
                </a:ext>
              </a:extLst>
            </p:cNvPr>
            <p:cNvGrpSpPr/>
            <p:nvPr/>
          </p:nvGrpSpPr>
          <p:grpSpPr>
            <a:xfrm>
              <a:off x="2058030" y="3161347"/>
              <a:ext cx="389850" cy="584775"/>
              <a:chOff x="581891" y="1866585"/>
              <a:chExt cx="389850" cy="584775"/>
            </a:xfrm>
          </p:grpSpPr>
          <p:sp>
            <p:nvSpPr>
              <p:cNvPr id="133" name="Oval 132">
                <a:extLst>
                  <a:ext uri="{FF2B5EF4-FFF2-40B4-BE49-F238E27FC236}">
                    <a16:creationId xmlns:a16="http://schemas.microsoft.com/office/drawing/2014/main" id="{D98963E6-2DAF-48C3-8216-336C545C806A}"/>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A4D5873A-1F95-4551-99FE-3A93783617E4}"/>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nvGrpSpPr>
          <p:cNvPr id="135" name="Group 134">
            <a:extLst>
              <a:ext uri="{FF2B5EF4-FFF2-40B4-BE49-F238E27FC236}">
                <a16:creationId xmlns:a16="http://schemas.microsoft.com/office/drawing/2014/main" id="{3C346BCC-4784-44A7-9D26-8FD66716A212}"/>
              </a:ext>
            </a:extLst>
          </p:cNvPr>
          <p:cNvGrpSpPr/>
          <p:nvPr/>
        </p:nvGrpSpPr>
        <p:grpSpPr>
          <a:xfrm>
            <a:off x="4645051" y="632263"/>
            <a:ext cx="491207" cy="605822"/>
            <a:chOff x="2058030" y="3161347"/>
            <a:chExt cx="491207" cy="605822"/>
          </a:xfrm>
        </p:grpSpPr>
        <p:sp>
          <p:nvSpPr>
            <p:cNvPr id="136" name="Oval 135">
              <a:extLst>
                <a:ext uri="{FF2B5EF4-FFF2-40B4-BE49-F238E27FC236}">
                  <a16:creationId xmlns:a16="http://schemas.microsoft.com/office/drawing/2014/main" id="{08538352-2876-45A7-9CFD-8D6339EA40C4}"/>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FBF354E-3509-429E-BCD4-CBC4E16D4D61}"/>
                </a:ext>
              </a:extLst>
            </p:cNvPr>
            <p:cNvSpPr/>
            <p:nvPr/>
          </p:nvSpPr>
          <p:spPr>
            <a:xfrm>
              <a:off x="2299855" y="324447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5C61D8B3-0AB6-46AC-828A-C22A2B064D91}"/>
                </a:ext>
              </a:extLst>
            </p:cNvPr>
            <p:cNvGrpSpPr/>
            <p:nvPr/>
          </p:nvGrpSpPr>
          <p:grpSpPr>
            <a:xfrm>
              <a:off x="2058030" y="3161347"/>
              <a:ext cx="389850" cy="584775"/>
              <a:chOff x="581891" y="1866585"/>
              <a:chExt cx="389850" cy="584775"/>
            </a:xfrm>
          </p:grpSpPr>
          <p:sp>
            <p:nvSpPr>
              <p:cNvPr id="139" name="Oval 138">
                <a:extLst>
                  <a:ext uri="{FF2B5EF4-FFF2-40B4-BE49-F238E27FC236}">
                    <a16:creationId xmlns:a16="http://schemas.microsoft.com/office/drawing/2014/main" id="{0FA9CA94-DB1A-46D2-AE48-808820324FD4}"/>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DFA63B29-9C75-42BF-9BB3-FAE02FD8D088}"/>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nvGrpSpPr>
          <p:cNvPr id="141" name="Group 140">
            <a:extLst>
              <a:ext uri="{FF2B5EF4-FFF2-40B4-BE49-F238E27FC236}">
                <a16:creationId xmlns:a16="http://schemas.microsoft.com/office/drawing/2014/main" id="{F2809A4D-8A5D-46C5-9DC5-58845121C309}"/>
              </a:ext>
            </a:extLst>
          </p:cNvPr>
          <p:cNvGrpSpPr/>
          <p:nvPr/>
        </p:nvGrpSpPr>
        <p:grpSpPr>
          <a:xfrm>
            <a:off x="2922050" y="666277"/>
            <a:ext cx="499427" cy="584775"/>
            <a:chOff x="472314" y="1866585"/>
            <a:chExt cx="499427" cy="584775"/>
          </a:xfrm>
        </p:grpSpPr>
        <p:grpSp>
          <p:nvGrpSpPr>
            <p:cNvPr id="142" name="Group 141">
              <a:extLst>
                <a:ext uri="{FF2B5EF4-FFF2-40B4-BE49-F238E27FC236}">
                  <a16:creationId xmlns:a16="http://schemas.microsoft.com/office/drawing/2014/main" id="{920C5284-2854-47AA-BFB3-C134AA4F4EED}"/>
                </a:ext>
              </a:extLst>
            </p:cNvPr>
            <p:cNvGrpSpPr/>
            <p:nvPr/>
          </p:nvGrpSpPr>
          <p:grpSpPr>
            <a:xfrm>
              <a:off x="581891" y="1866585"/>
              <a:ext cx="389850" cy="584775"/>
              <a:chOff x="581891" y="1866585"/>
              <a:chExt cx="389850" cy="584775"/>
            </a:xfrm>
          </p:grpSpPr>
          <p:sp>
            <p:nvSpPr>
              <p:cNvPr id="144" name="Oval 143">
                <a:extLst>
                  <a:ext uri="{FF2B5EF4-FFF2-40B4-BE49-F238E27FC236}">
                    <a16:creationId xmlns:a16="http://schemas.microsoft.com/office/drawing/2014/main" id="{AED3E6ED-189B-40C9-A4A1-38B460F09895}"/>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2135B6A6-85F7-4BB4-8A66-F7A14A8907C0}"/>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sp>
          <p:nvSpPr>
            <p:cNvPr id="143" name="Oval 142">
              <a:extLst>
                <a:ext uri="{FF2B5EF4-FFF2-40B4-BE49-F238E27FC236}">
                  <a16:creationId xmlns:a16="http://schemas.microsoft.com/office/drawing/2014/main" id="{42E47624-EC6D-4146-A01C-2B4FC0028E94}"/>
                </a:ext>
              </a:extLst>
            </p:cNvPr>
            <p:cNvSpPr/>
            <p:nvPr/>
          </p:nvSpPr>
          <p:spPr>
            <a:xfrm>
              <a:off x="472314" y="191570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E66C2022-9D4C-4BF4-94CA-8452432C20D8}"/>
              </a:ext>
            </a:extLst>
          </p:cNvPr>
          <p:cNvGrpSpPr/>
          <p:nvPr/>
        </p:nvGrpSpPr>
        <p:grpSpPr>
          <a:xfrm>
            <a:off x="3315015" y="1950971"/>
            <a:ext cx="499427" cy="584775"/>
            <a:chOff x="472314" y="1866585"/>
            <a:chExt cx="499427" cy="584775"/>
          </a:xfrm>
        </p:grpSpPr>
        <p:grpSp>
          <p:nvGrpSpPr>
            <p:cNvPr id="147" name="Group 146">
              <a:extLst>
                <a:ext uri="{FF2B5EF4-FFF2-40B4-BE49-F238E27FC236}">
                  <a16:creationId xmlns:a16="http://schemas.microsoft.com/office/drawing/2014/main" id="{388C8E3E-B9DE-46CD-8EF0-96A879926E59}"/>
                </a:ext>
              </a:extLst>
            </p:cNvPr>
            <p:cNvGrpSpPr/>
            <p:nvPr/>
          </p:nvGrpSpPr>
          <p:grpSpPr>
            <a:xfrm>
              <a:off x="581891" y="1866585"/>
              <a:ext cx="389850" cy="584775"/>
              <a:chOff x="581891" y="1866585"/>
              <a:chExt cx="389850" cy="584775"/>
            </a:xfrm>
          </p:grpSpPr>
          <p:sp>
            <p:nvSpPr>
              <p:cNvPr id="149" name="Oval 148">
                <a:extLst>
                  <a:ext uri="{FF2B5EF4-FFF2-40B4-BE49-F238E27FC236}">
                    <a16:creationId xmlns:a16="http://schemas.microsoft.com/office/drawing/2014/main" id="{3CAB040C-E862-4F28-B853-8FFB1ECD971C}"/>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DA0349DB-DC0B-4603-8BB7-0990FF86E04F}"/>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sp>
          <p:nvSpPr>
            <p:cNvPr id="148" name="Oval 147">
              <a:extLst>
                <a:ext uri="{FF2B5EF4-FFF2-40B4-BE49-F238E27FC236}">
                  <a16:creationId xmlns:a16="http://schemas.microsoft.com/office/drawing/2014/main" id="{2BFF262F-D7E6-4DEA-AF4C-C6170C0A2A31}"/>
                </a:ext>
              </a:extLst>
            </p:cNvPr>
            <p:cNvSpPr/>
            <p:nvPr/>
          </p:nvSpPr>
          <p:spPr>
            <a:xfrm>
              <a:off x="472314" y="191570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7AE6D759-669A-40F0-95F8-56EDB8346FBD}"/>
              </a:ext>
            </a:extLst>
          </p:cNvPr>
          <p:cNvGrpSpPr/>
          <p:nvPr/>
        </p:nvGrpSpPr>
        <p:grpSpPr>
          <a:xfrm rot="10800000">
            <a:off x="3580771" y="2069359"/>
            <a:ext cx="491207" cy="605822"/>
            <a:chOff x="2058030" y="3161347"/>
            <a:chExt cx="491207" cy="605822"/>
          </a:xfrm>
        </p:grpSpPr>
        <p:sp>
          <p:nvSpPr>
            <p:cNvPr id="152" name="Oval 151">
              <a:extLst>
                <a:ext uri="{FF2B5EF4-FFF2-40B4-BE49-F238E27FC236}">
                  <a16:creationId xmlns:a16="http://schemas.microsoft.com/office/drawing/2014/main" id="{93FF5E02-9C37-4E22-96C0-C36F10114781}"/>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D154C7E-3C3D-48B1-B51F-9E9323860AC1}"/>
                </a:ext>
              </a:extLst>
            </p:cNvPr>
            <p:cNvSpPr/>
            <p:nvPr/>
          </p:nvSpPr>
          <p:spPr>
            <a:xfrm>
              <a:off x="2299855" y="324447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a:extLst>
                <a:ext uri="{FF2B5EF4-FFF2-40B4-BE49-F238E27FC236}">
                  <a16:creationId xmlns:a16="http://schemas.microsoft.com/office/drawing/2014/main" id="{FA8A7430-E0CC-4D34-8E15-AE40D8F13D34}"/>
                </a:ext>
              </a:extLst>
            </p:cNvPr>
            <p:cNvGrpSpPr/>
            <p:nvPr/>
          </p:nvGrpSpPr>
          <p:grpSpPr>
            <a:xfrm>
              <a:off x="2058030" y="3161347"/>
              <a:ext cx="389850" cy="584775"/>
              <a:chOff x="581891" y="1866585"/>
              <a:chExt cx="389850" cy="584775"/>
            </a:xfrm>
          </p:grpSpPr>
          <p:sp>
            <p:nvSpPr>
              <p:cNvPr id="155" name="Oval 154">
                <a:extLst>
                  <a:ext uri="{FF2B5EF4-FFF2-40B4-BE49-F238E27FC236}">
                    <a16:creationId xmlns:a16="http://schemas.microsoft.com/office/drawing/2014/main" id="{C36064A6-9344-4C90-A3EE-7A56D8C66042}"/>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13F4CC4F-2B1F-4748-8530-101D83A709B6}"/>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nvGrpSpPr>
          <p:cNvPr id="178" name="Group 177">
            <a:extLst>
              <a:ext uri="{FF2B5EF4-FFF2-40B4-BE49-F238E27FC236}">
                <a16:creationId xmlns:a16="http://schemas.microsoft.com/office/drawing/2014/main" id="{6348EB52-44C1-4860-B52C-66A2E1686D26}"/>
              </a:ext>
            </a:extLst>
          </p:cNvPr>
          <p:cNvGrpSpPr/>
          <p:nvPr/>
        </p:nvGrpSpPr>
        <p:grpSpPr>
          <a:xfrm>
            <a:off x="3967439" y="3287296"/>
            <a:ext cx="653087" cy="778375"/>
            <a:chOff x="4171478" y="3015244"/>
            <a:chExt cx="653087" cy="778375"/>
          </a:xfrm>
        </p:grpSpPr>
        <p:grpSp>
          <p:nvGrpSpPr>
            <p:cNvPr id="157" name="Group 156">
              <a:extLst>
                <a:ext uri="{FF2B5EF4-FFF2-40B4-BE49-F238E27FC236}">
                  <a16:creationId xmlns:a16="http://schemas.microsoft.com/office/drawing/2014/main" id="{5D9BBF5A-B4E1-42B9-8C1F-F23FB7B29CE1}"/>
                </a:ext>
              </a:extLst>
            </p:cNvPr>
            <p:cNvGrpSpPr/>
            <p:nvPr/>
          </p:nvGrpSpPr>
          <p:grpSpPr>
            <a:xfrm rot="10800000">
              <a:off x="4434715" y="3187797"/>
              <a:ext cx="389850" cy="605822"/>
              <a:chOff x="2058030" y="3161347"/>
              <a:chExt cx="389850" cy="605822"/>
            </a:xfrm>
          </p:grpSpPr>
          <p:sp>
            <p:nvSpPr>
              <p:cNvPr id="158" name="Oval 157">
                <a:extLst>
                  <a:ext uri="{FF2B5EF4-FFF2-40B4-BE49-F238E27FC236}">
                    <a16:creationId xmlns:a16="http://schemas.microsoft.com/office/drawing/2014/main" id="{49087DE6-F282-4B6E-8C3F-3A7586E1F078}"/>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B166191F-C04F-475C-9D54-345B7A196069}"/>
                  </a:ext>
                </a:extLst>
              </p:cNvPr>
              <p:cNvGrpSpPr/>
              <p:nvPr/>
            </p:nvGrpSpPr>
            <p:grpSpPr>
              <a:xfrm>
                <a:off x="2058030" y="3161347"/>
                <a:ext cx="389850" cy="584775"/>
                <a:chOff x="581891" y="1866585"/>
                <a:chExt cx="389850" cy="584775"/>
              </a:xfrm>
            </p:grpSpPr>
            <p:sp>
              <p:nvSpPr>
                <p:cNvPr id="161" name="Oval 160">
                  <a:extLst>
                    <a:ext uri="{FF2B5EF4-FFF2-40B4-BE49-F238E27FC236}">
                      <a16:creationId xmlns:a16="http://schemas.microsoft.com/office/drawing/2014/main" id="{F0DC79BA-7C2C-4B61-9585-0BB81B2E661F}"/>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01939442-ECA4-491B-80BB-4DE3CAD271C5}"/>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nvGrpSpPr>
            <p:cNvPr id="163" name="Group 162">
              <a:extLst>
                <a:ext uri="{FF2B5EF4-FFF2-40B4-BE49-F238E27FC236}">
                  <a16:creationId xmlns:a16="http://schemas.microsoft.com/office/drawing/2014/main" id="{616FB023-6112-4C0D-B924-841E798ED05A}"/>
                </a:ext>
              </a:extLst>
            </p:cNvPr>
            <p:cNvGrpSpPr/>
            <p:nvPr/>
          </p:nvGrpSpPr>
          <p:grpSpPr>
            <a:xfrm>
              <a:off x="4171478" y="3015244"/>
              <a:ext cx="389850" cy="605822"/>
              <a:chOff x="2058030" y="3161347"/>
              <a:chExt cx="389850" cy="605822"/>
            </a:xfrm>
          </p:grpSpPr>
          <p:sp>
            <p:nvSpPr>
              <p:cNvPr id="164" name="Oval 163">
                <a:extLst>
                  <a:ext uri="{FF2B5EF4-FFF2-40B4-BE49-F238E27FC236}">
                    <a16:creationId xmlns:a16="http://schemas.microsoft.com/office/drawing/2014/main" id="{2B4BFB01-A9A4-4173-9561-180AA7A142BB}"/>
                  </a:ext>
                </a:extLst>
              </p:cNvPr>
              <p:cNvSpPr/>
              <p:nvPr/>
            </p:nvSpPr>
            <p:spPr>
              <a:xfrm>
                <a:off x="2180203" y="351778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32A26193-FCFF-41C8-993B-F4C438531A22}"/>
                  </a:ext>
                </a:extLst>
              </p:cNvPr>
              <p:cNvGrpSpPr/>
              <p:nvPr/>
            </p:nvGrpSpPr>
            <p:grpSpPr>
              <a:xfrm>
                <a:off x="2058030" y="3161347"/>
                <a:ext cx="389850" cy="584775"/>
                <a:chOff x="581891" y="1866585"/>
                <a:chExt cx="389850" cy="584775"/>
              </a:xfrm>
            </p:grpSpPr>
            <p:sp>
              <p:nvSpPr>
                <p:cNvPr id="167" name="Oval 166">
                  <a:extLst>
                    <a:ext uri="{FF2B5EF4-FFF2-40B4-BE49-F238E27FC236}">
                      <a16:creationId xmlns:a16="http://schemas.microsoft.com/office/drawing/2014/main" id="{992922BE-FF8B-4C32-9185-2C859715EEFB}"/>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12D67B35-75A9-4EF8-A40A-32F1ADA00F66}"/>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grpSp>
      </p:grpSp>
      <p:grpSp>
        <p:nvGrpSpPr>
          <p:cNvPr id="169" name="Group 168">
            <a:extLst>
              <a:ext uri="{FF2B5EF4-FFF2-40B4-BE49-F238E27FC236}">
                <a16:creationId xmlns:a16="http://schemas.microsoft.com/office/drawing/2014/main" id="{297AE0B7-6AAB-4671-B136-8FF3D55DCC75}"/>
              </a:ext>
            </a:extLst>
          </p:cNvPr>
          <p:cNvGrpSpPr/>
          <p:nvPr/>
        </p:nvGrpSpPr>
        <p:grpSpPr>
          <a:xfrm>
            <a:off x="1032794" y="1913186"/>
            <a:ext cx="499427" cy="584775"/>
            <a:chOff x="472314" y="1866585"/>
            <a:chExt cx="499427" cy="584775"/>
          </a:xfrm>
        </p:grpSpPr>
        <p:grpSp>
          <p:nvGrpSpPr>
            <p:cNvPr id="170" name="Group 169">
              <a:extLst>
                <a:ext uri="{FF2B5EF4-FFF2-40B4-BE49-F238E27FC236}">
                  <a16:creationId xmlns:a16="http://schemas.microsoft.com/office/drawing/2014/main" id="{BA1AF3C6-0510-4ACB-9B33-3C88DEA71DCF}"/>
                </a:ext>
              </a:extLst>
            </p:cNvPr>
            <p:cNvGrpSpPr/>
            <p:nvPr/>
          </p:nvGrpSpPr>
          <p:grpSpPr>
            <a:xfrm>
              <a:off x="581891" y="1866585"/>
              <a:ext cx="389850" cy="584775"/>
              <a:chOff x="581891" y="1866585"/>
              <a:chExt cx="389850" cy="584775"/>
            </a:xfrm>
          </p:grpSpPr>
          <p:sp>
            <p:nvSpPr>
              <p:cNvPr id="172" name="Oval 171">
                <a:extLst>
                  <a:ext uri="{FF2B5EF4-FFF2-40B4-BE49-F238E27FC236}">
                    <a16:creationId xmlns:a16="http://schemas.microsoft.com/office/drawing/2014/main" id="{2A74DC85-B3B1-4435-9F01-98B271D65BC6}"/>
                  </a:ext>
                </a:extLst>
              </p:cNvPr>
              <p:cNvSpPr/>
              <p:nvPr/>
            </p:nvSpPr>
            <p:spPr>
              <a:xfrm>
                <a:off x="649904" y="2055510"/>
                <a:ext cx="241824" cy="2418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AB352C3B-A901-479C-AA01-E91E06231792}"/>
                  </a:ext>
                </a:extLst>
              </p:cNvPr>
              <p:cNvSpPr txBox="1"/>
              <p:nvPr/>
            </p:nvSpPr>
            <p:spPr>
              <a:xfrm>
                <a:off x="581891" y="1866585"/>
                <a:ext cx="389850" cy="584775"/>
              </a:xfrm>
              <a:prstGeom prst="rect">
                <a:avLst/>
              </a:prstGeom>
              <a:noFill/>
            </p:spPr>
            <p:txBody>
              <a:bodyPr wrap="none" rtlCol="0">
                <a:spAutoFit/>
              </a:bodyPr>
              <a:lstStyle/>
              <a:p>
                <a:r>
                  <a:rPr lang="en-AU" sz="3200" dirty="0">
                    <a:solidFill>
                      <a:srgbClr val="FFFF00"/>
                    </a:solidFill>
                  </a:rPr>
                  <a:t>+</a:t>
                </a:r>
                <a:endParaRPr lang="en-US" dirty="0">
                  <a:solidFill>
                    <a:srgbClr val="FFFF00"/>
                  </a:solidFill>
                </a:endParaRPr>
              </a:p>
            </p:txBody>
          </p:sp>
        </p:grpSp>
        <p:sp>
          <p:nvSpPr>
            <p:cNvPr id="171" name="Oval 170">
              <a:extLst>
                <a:ext uri="{FF2B5EF4-FFF2-40B4-BE49-F238E27FC236}">
                  <a16:creationId xmlns:a16="http://schemas.microsoft.com/office/drawing/2014/main" id="{6296AA7D-8179-420C-A083-389BA36B3D7D}"/>
                </a:ext>
              </a:extLst>
            </p:cNvPr>
            <p:cNvSpPr/>
            <p:nvPr/>
          </p:nvSpPr>
          <p:spPr>
            <a:xfrm>
              <a:off x="472314" y="191570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TextBox 180">
            <a:extLst>
              <a:ext uri="{FF2B5EF4-FFF2-40B4-BE49-F238E27FC236}">
                <a16:creationId xmlns:a16="http://schemas.microsoft.com/office/drawing/2014/main" id="{9C9378F8-60FA-4D24-839F-F4F2D859A741}"/>
              </a:ext>
            </a:extLst>
          </p:cNvPr>
          <p:cNvSpPr txBox="1"/>
          <p:nvPr/>
        </p:nvSpPr>
        <p:spPr>
          <a:xfrm>
            <a:off x="2720529" y="1541633"/>
            <a:ext cx="902811" cy="369332"/>
          </a:xfrm>
          <a:prstGeom prst="rect">
            <a:avLst/>
          </a:prstGeom>
          <a:noFill/>
        </p:spPr>
        <p:txBody>
          <a:bodyPr wrap="none" rtlCol="0">
            <a:spAutoFit/>
          </a:bodyPr>
          <a:lstStyle/>
          <a:p>
            <a:r>
              <a:rPr lang="en-AU" dirty="0"/>
              <a:t>FUSION</a:t>
            </a:r>
            <a:endParaRPr lang="en-US" dirty="0"/>
          </a:p>
        </p:txBody>
      </p:sp>
      <p:cxnSp>
        <p:nvCxnSpPr>
          <p:cNvPr id="183" name="Straight Arrow Connector 182">
            <a:extLst>
              <a:ext uri="{FF2B5EF4-FFF2-40B4-BE49-F238E27FC236}">
                <a16:creationId xmlns:a16="http://schemas.microsoft.com/office/drawing/2014/main" id="{96D68904-3E07-4FC7-ACEA-23E0621A1A64}"/>
              </a:ext>
            </a:extLst>
          </p:cNvPr>
          <p:cNvCxnSpPr/>
          <p:nvPr/>
        </p:nvCxnSpPr>
        <p:spPr>
          <a:xfrm>
            <a:off x="3219293" y="2871669"/>
            <a:ext cx="1035312" cy="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5DF02EC-8D99-4AB4-9507-99D964E85257}"/>
              </a:ext>
            </a:extLst>
          </p:cNvPr>
          <p:cNvSpPr txBox="1"/>
          <p:nvPr/>
        </p:nvSpPr>
        <p:spPr>
          <a:xfrm>
            <a:off x="3385547" y="2864112"/>
            <a:ext cx="798617" cy="307777"/>
          </a:xfrm>
          <a:prstGeom prst="rect">
            <a:avLst/>
          </a:prstGeom>
          <a:noFill/>
        </p:spPr>
        <p:txBody>
          <a:bodyPr wrap="none" rtlCol="0">
            <a:spAutoFit/>
          </a:bodyPr>
          <a:lstStyle/>
          <a:p>
            <a:r>
              <a:rPr lang="en-AU" sz="1400" dirty="0"/>
              <a:t>~10</a:t>
            </a:r>
            <a:r>
              <a:rPr lang="en-AU" sz="1400" baseline="30000" dirty="0"/>
              <a:t>-15</a:t>
            </a:r>
            <a:r>
              <a:rPr lang="en-AU" sz="1400" dirty="0"/>
              <a:t> m</a:t>
            </a:r>
            <a:endParaRPr lang="en-US" sz="1400" dirty="0"/>
          </a:p>
        </p:txBody>
      </p:sp>
      <p:sp>
        <p:nvSpPr>
          <p:cNvPr id="185" name="TextBox 184">
            <a:extLst>
              <a:ext uri="{FF2B5EF4-FFF2-40B4-BE49-F238E27FC236}">
                <a16:creationId xmlns:a16="http://schemas.microsoft.com/office/drawing/2014/main" id="{04769C29-7AFA-4E72-84FB-7B3B4B82D771}"/>
              </a:ext>
            </a:extLst>
          </p:cNvPr>
          <p:cNvSpPr txBox="1"/>
          <p:nvPr/>
        </p:nvSpPr>
        <p:spPr>
          <a:xfrm>
            <a:off x="128469" y="3838968"/>
            <a:ext cx="2335121" cy="738664"/>
          </a:xfrm>
          <a:prstGeom prst="rect">
            <a:avLst/>
          </a:prstGeom>
          <a:noFill/>
        </p:spPr>
        <p:txBody>
          <a:bodyPr wrap="square" rtlCol="0">
            <a:spAutoFit/>
          </a:bodyPr>
          <a:lstStyle/>
          <a:p>
            <a:r>
              <a:rPr lang="en-AU" sz="1400" dirty="0">
                <a:solidFill>
                  <a:srgbClr val="FF0000"/>
                </a:solidFill>
              </a:rPr>
              <a:t>Coulomb repulsive force </a:t>
            </a:r>
            <a:r>
              <a:rPr lang="en-AU" sz="1400" dirty="0"/>
              <a:t>prevents nuclei getting close enough together for fusion</a:t>
            </a:r>
            <a:endParaRPr lang="en-US" sz="1400" dirty="0"/>
          </a:p>
        </p:txBody>
      </p:sp>
    </p:spTree>
    <p:extLst>
      <p:ext uri="{BB962C8B-B14F-4D97-AF65-F5344CB8AC3E}">
        <p14:creationId xmlns:p14="http://schemas.microsoft.com/office/powerpoint/2010/main" val="16000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95247" y="574334"/>
            <a:ext cx="551662" cy="551662"/>
            <a:chOff x="513878" y="816159"/>
            <a:chExt cx="551662" cy="551662"/>
          </a:xfrm>
        </p:grpSpPr>
        <p:sp>
          <p:nvSpPr>
            <p:cNvPr id="4" name="Oval 3"/>
            <p:cNvSpPr/>
            <p:nvPr/>
          </p:nvSpPr>
          <p:spPr>
            <a:xfrm>
              <a:off x="513878" y="816159"/>
              <a:ext cx="551662" cy="5516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347" y="906843"/>
              <a:ext cx="308098" cy="369332"/>
            </a:xfrm>
            <a:prstGeom prst="rect">
              <a:avLst/>
            </a:prstGeom>
            <a:noFill/>
          </p:spPr>
          <p:txBody>
            <a:bodyPr wrap="none" rtlCol="0">
              <a:spAutoFit/>
            </a:bodyPr>
            <a:lstStyle/>
            <a:p>
              <a:r>
                <a:rPr lang="en-AU" b="1" dirty="0">
                  <a:solidFill>
                    <a:schemeClr val="bg1"/>
                  </a:solidFill>
                </a:rPr>
                <a:t>P</a:t>
              </a:r>
              <a:endParaRPr lang="en-US" b="1" dirty="0">
                <a:solidFill>
                  <a:schemeClr val="bg1"/>
                </a:solidFill>
              </a:endParaRPr>
            </a:p>
          </p:txBody>
        </p:sp>
      </p:grpSp>
      <p:grpSp>
        <p:nvGrpSpPr>
          <p:cNvPr id="9" name="Group 8"/>
          <p:cNvGrpSpPr/>
          <p:nvPr/>
        </p:nvGrpSpPr>
        <p:grpSpPr>
          <a:xfrm>
            <a:off x="2895599" y="590708"/>
            <a:ext cx="551662" cy="551662"/>
            <a:chOff x="2336380" y="961002"/>
            <a:chExt cx="551662" cy="551662"/>
          </a:xfrm>
        </p:grpSpPr>
        <p:sp>
          <p:nvSpPr>
            <p:cNvPr id="6" name="Oval 5"/>
            <p:cNvSpPr/>
            <p:nvPr/>
          </p:nvSpPr>
          <p:spPr>
            <a:xfrm>
              <a:off x="2336380" y="961002"/>
              <a:ext cx="551662" cy="5516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49736" y="1029015"/>
              <a:ext cx="336952" cy="369332"/>
            </a:xfrm>
            <a:prstGeom prst="rect">
              <a:avLst/>
            </a:prstGeom>
            <a:noFill/>
          </p:spPr>
          <p:txBody>
            <a:bodyPr wrap="none" rtlCol="0">
              <a:spAutoFit/>
            </a:bodyPr>
            <a:lstStyle/>
            <a:p>
              <a:r>
                <a:rPr lang="en-AU" b="1" dirty="0">
                  <a:solidFill>
                    <a:schemeClr val="bg1"/>
                  </a:solidFill>
                </a:rPr>
                <a:t>N</a:t>
              </a:r>
              <a:endParaRPr lang="en-US" b="1" dirty="0">
                <a:solidFill>
                  <a:schemeClr val="bg1"/>
                </a:solidFill>
              </a:endParaRPr>
            </a:p>
          </p:txBody>
        </p:sp>
      </p:grpSp>
      <p:graphicFrame>
        <p:nvGraphicFramePr>
          <p:cNvPr id="10" name="Object 9"/>
          <p:cNvGraphicFramePr>
            <a:graphicFrameLocks noChangeAspect="1"/>
          </p:cNvGraphicFramePr>
          <p:nvPr>
            <p:extLst>
              <p:ext uri="{D42A27DB-BD31-4B8C-83A1-F6EECF244321}">
                <p14:modId xmlns:p14="http://schemas.microsoft.com/office/powerpoint/2010/main" val="2221619573"/>
              </p:ext>
            </p:extLst>
          </p:nvPr>
        </p:nvGraphicFramePr>
        <p:xfrm>
          <a:off x="254276" y="1342001"/>
          <a:ext cx="1854200" cy="304800"/>
        </p:xfrm>
        <a:graphic>
          <a:graphicData uri="http://schemas.openxmlformats.org/presentationml/2006/ole">
            <mc:AlternateContent xmlns:mc="http://schemas.openxmlformats.org/markup-compatibility/2006">
              <mc:Choice xmlns:v="urn:schemas-microsoft-com:vml" Requires="v">
                <p:oleObj spid="_x0000_s21898" name="Equation" r:id="rId3" imgW="1854000" imgH="304560" progId="Equation.DSMT4">
                  <p:embed/>
                </p:oleObj>
              </mc:Choice>
              <mc:Fallback>
                <p:oleObj name="Equation" r:id="rId3" imgW="1854000" imgH="304560" progId="Equation.DSMT4">
                  <p:embed/>
                  <p:pic>
                    <p:nvPicPr>
                      <p:cNvPr id="0" name=""/>
                      <p:cNvPicPr/>
                      <p:nvPr/>
                    </p:nvPicPr>
                    <p:blipFill>
                      <a:blip r:embed="rId4"/>
                      <a:stretch>
                        <a:fillRect/>
                      </a:stretch>
                    </p:blipFill>
                    <p:spPr>
                      <a:xfrm>
                        <a:off x="254276" y="1342001"/>
                        <a:ext cx="1854200" cy="304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7508652"/>
              </p:ext>
            </p:extLst>
          </p:nvPr>
        </p:nvGraphicFramePr>
        <p:xfrm>
          <a:off x="2516188" y="1343025"/>
          <a:ext cx="1866900" cy="304800"/>
        </p:xfrm>
        <a:graphic>
          <a:graphicData uri="http://schemas.openxmlformats.org/presentationml/2006/ole">
            <mc:AlternateContent xmlns:mc="http://schemas.openxmlformats.org/markup-compatibility/2006">
              <mc:Choice xmlns:v="urn:schemas-microsoft-com:vml" Requires="v">
                <p:oleObj spid="_x0000_s21899" name="Equation" r:id="rId5" imgW="1866600" imgH="304560" progId="Equation.DSMT4">
                  <p:embed/>
                </p:oleObj>
              </mc:Choice>
              <mc:Fallback>
                <p:oleObj name="Equation" r:id="rId5" imgW="1866600" imgH="304560" progId="Equation.DSMT4">
                  <p:embed/>
                  <p:pic>
                    <p:nvPicPr>
                      <p:cNvPr id="10" name="Object 9"/>
                      <p:cNvPicPr/>
                      <p:nvPr/>
                    </p:nvPicPr>
                    <p:blipFill>
                      <a:blip r:embed="rId6"/>
                      <a:stretch>
                        <a:fillRect/>
                      </a:stretch>
                    </p:blipFill>
                    <p:spPr>
                      <a:xfrm>
                        <a:off x="2516188" y="1343025"/>
                        <a:ext cx="1866900" cy="304800"/>
                      </a:xfrm>
                      <a:prstGeom prst="rect">
                        <a:avLst/>
                      </a:prstGeom>
                    </p:spPr>
                  </p:pic>
                </p:oleObj>
              </mc:Fallback>
            </mc:AlternateContent>
          </a:graphicData>
        </a:graphic>
      </p:graphicFrame>
      <p:sp>
        <p:nvSpPr>
          <p:cNvPr id="12" name="Oval 11"/>
          <p:cNvSpPr/>
          <p:nvPr/>
        </p:nvSpPr>
        <p:spPr>
          <a:xfrm>
            <a:off x="1979940" y="2100855"/>
            <a:ext cx="1186453" cy="80104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04892" y="2320009"/>
            <a:ext cx="505267" cy="369332"/>
          </a:xfrm>
          <a:prstGeom prst="rect">
            <a:avLst/>
          </a:prstGeom>
          <a:noFill/>
        </p:spPr>
        <p:txBody>
          <a:bodyPr wrap="none" rtlCol="0">
            <a:spAutoFit/>
          </a:bodyPr>
          <a:lstStyle/>
          <a:p>
            <a:r>
              <a:rPr lang="en-AU" dirty="0"/>
              <a:t>P N</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2538787142"/>
              </p:ext>
            </p:extLst>
          </p:nvPr>
        </p:nvGraphicFramePr>
        <p:xfrm>
          <a:off x="1754949" y="2945889"/>
          <a:ext cx="1879600" cy="304800"/>
        </p:xfrm>
        <a:graphic>
          <a:graphicData uri="http://schemas.openxmlformats.org/presentationml/2006/ole">
            <mc:AlternateContent xmlns:mc="http://schemas.openxmlformats.org/markup-compatibility/2006">
              <mc:Choice xmlns:v="urn:schemas-microsoft-com:vml" Requires="v">
                <p:oleObj spid="_x0000_s21900" name="Equation" r:id="rId7" imgW="1879560" imgH="304560" progId="Equation.DSMT4">
                  <p:embed/>
                </p:oleObj>
              </mc:Choice>
              <mc:Fallback>
                <p:oleObj name="Equation" r:id="rId7" imgW="1879560" imgH="304560" progId="Equation.DSMT4">
                  <p:embed/>
                  <p:pic>
                    <p:nvPicPr>
                      <p:cNvPr id="10" name="Object 9"/>
                      <p:cNvPicPr/>
                      <p:nvPr/>
                    </p:nvPicPr>
                    <p:blipFill>
                      <a:blip r:embed="rId8"/>
                      <a:stretch>
                        <a:fillRect/>
                      </a:stretch>
                    </p:blipFill>
                    <p:spPr>
                      <a:xfrm>
                        <a:off x="1754949" y="2945889"/>
                        <a:ext cx="1879600" cy="304800"/>
                      </a:xfrm>
                      <a:prstGeom prst="rect">
                        <a:avLst/>
                      </a:prstGeom>
                    </p:spPr>
                  </p:pic>
                </p:oleObj>
              </mc:Fallback>
            </mc:AlternateContent>
          </a:graphicData>
        </a:graphic>
      </p:graphicFrame>
      <p:sp>
        <p:nvSpPr>
          <p:cNvPr id="15" name="TextBox 14"/>
          <p:cNvSpPr txBox="1"/>
          <p:nvPr/>
        </p:nvSpPr>
        <p:spPr>
          <a:xfrm>
            <a:off x="188926" y="219154"/>
            <a:ext cx="753220" cy="338554"/>
          </a:xfrm>
          <a:prstGeom prst="rect">
            <a:avLst/>
          </a:prstGeom>
          <a:noFill/>
        </p:spPr>
        <p:txBody>
          <a:bodyPr wrap="none" rtlCol="0">
            <a:spAutoFit/>
          </a:bodyPr>
          <a:lstStyle/>
          <a:p>
            <a:r>
              <a:rPr lang="en-AU" sz="1600" dirty="0"/>
              <a:t>proton</a:t>
            </a:r>
            <a:endParaRPr lang="en-US" sz="1600" dirty="0"/>
          </a:p>
        </p:txBody>
      </p:sp>
      <p:sp>
        <p:nvSpPr>
          <p:cNvPr id="16" name="TextBox 15"/>
          <p:cNvSpPr txBox="1"/>
          <p:nvPr/>
        </p:nvSpPr>
        <p:spPr>
          <a:xfrm>
            <a:off x="2162569" y="220414"/>
            <a:ext cx="856196" cy="338554"/>
          </a:xfrm>
          <a:prstGeom prst="rect">
            <a:avLst/>
          </a:prstGeom>
          <a:noFill/>
        </p:spPr>
        <p:txBody>
          <a:bodyPr wrap="none" rtlCol="0">
            <a:spAutoFit/>
          </a:bodyPr>
          <a:lstStyle/>
          <a:p>
            <a:r>
              <a:rPr lang="en-AU" sz="1600" dirty="0"/>
              <a:t>neutron</a:t>
            </a:r>
            <a:endParaRPr lang="en-US" sz="1600" dirty="0"/>
          </a:p>
        </p:txBody>
      </p:sp>
      <p:sp>
        <p:nvSpPr>
          <p:cNvPr id="17" name="TextBox 16"/>
          <p:cNvSpPr txBox="1"/>
          <p:nvPr/>
        </p:nvSpPr>
        <p:spPr>
          <a:xfrm>
            <a:off x="1068060" y="2035360"/>
            <a:ext cx="956609" cy="338554"/>
          </a:xfrm>
          <a:prstGeom prst="rect">
            <a:avLst/>
          </a:prstGeom>
          <a:noFill/>
        </p:spPr>
        <p:txBody>
          <a:bodyPr wrap="none" rtlCol="0">
            <a:spAutoFit/>
          </a:bodyPr>
          <a:lstStyle/>
          <a:p>
            <a:r>
              <a:rPr lang="en-AU" sz="1600" dirty="0"/>
              <a:t>deuteron</a:t>
            </a:r>
            <a:endParaRPr lang="en-US" sz="16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544083328"/>
              </p:ext>
            </p:extLst>
          </p:nvPr>
        </p:nvGraphicFramePr>
        <p:xfrm>
          <a:off x="1337987" y="3330995"/>
          <a:ext cx="2755900" cy="304800"/>
        </p:xfrm>
        <a:graphic>
          <a:graphicData uri="http://schemas.openxmlformats.org/presentationml/2006/ole">
            <mc:AlternateContent xmlns:mc="http://schemas.openxmlformats.org/markup-compatibility/2006">
              <mc:Choice xmlns:v="urn:schemas-microsoft-com:vml" Requires="v">
                <p:oleObj spid="_x0000_s21901" name="Equation" r:id="rId9" imgW="2755800" imgH="304560" progId="Equation.DSMT4">
                  <p:embed/>
                </p:oleObj>
              </mc:Choice>
              <mc:Fallback>
                <p:oleObj name="Equation" r:id="rId9" imgW="2755800" imgH="304560" progId="Equation.DSMT4">
                  <p:embed/>
                  <p:pic>
                    <p:nvPicPr>
                      <p:cNvPr id="10" name="Object 9"/>
                      <p:cNvPicPr/>
                      <p:nvPr/>
                    </p:nvPicPr>
                    <p:blipFill>
                      <a:blip r:embed="rId10"/>
                      <a:stretch>
                        <a:fillRect/>
                      </a:stretch>
                    </p:blipFill>
                    <p:spPr>
                      <a:xfrm>
                        <a:off x="1337987" y="3330995"/>
                        <a:ext cx="2755900" cy="304800"/>
                      </a:xfrm>
                      <a:prstGeom prst="rect">
                        <a:avLst/>
                      </a:prstGeom>
                    </p:spPr>
                  </p:pic>
                </p:oleObj>
              </mc:Fallback>
            </mc:AlternateContent>
          </a:graphicData>
        </a:graphic>
      </p:graphicFrame>
    </p:spTree>
    <p:extLst>
      <p:ext uri="{BB962C8B-B14F-4D97-AF65-F5344CB8AC3E}">
        <p14:creationId xmlns:p14="http://schemas.microsoft.com/office/powerpoint/2010/main" val="2167225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image beta decay energies">
            <a:extLst>
              <a:ext uri="{FF2B5EF4-FFF2-40B4-BE49-F238E27FC236}">
                <a16:creationId xmlns:a16="http://schemas.microsoft.com/office/drawing/2014/main" id="{F68C2C21-671E-4D4A-9F48-10C21F10E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92" y="1511401"/>
            <a:ext cx="4065832" cy="3226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7B082F-D8C9-45C3-B174-4DAEFC3B8859}"/>
              </a:ext>
            </a:extLst>
          </p:cNvPr>
          <p:cNvSpPr txBox="1"/>
          <p:nvPr/>
        </p:nvSpPr>
        <p:spPr>
          <a:xfrm>
            <a:off x="1443391" y="4315058"/>
            <a:ext cx="2707664" cy="307777"/>
          </a:xfrm>
          <a:prstGeom prst="rect">
            <a:avLst/>
          </a:prstGeom>
          <a:solidFill>
            <a:schemeClr val="bg1"/>
          </a:solidFill>
        </p:spPr>
        <p:txBody>
          <a:bodyPr wrap="none" rtlCol="0">
            <a:spAutoFit/>
          </a:bodyPr>
          <a:lstStyle/>
          <a:p>
            <a:r>
              <a:rPr lang="en-AU" sz="1400" dirty="0"/>
              <a:t>beta particle kinetic energy  [MeV]</a:t>
            </a:r>
            <a:endParaRPr lang="en-US" sz="1400" dirty="0"/>
          </a:p>
        </p:txBody>
      </p:sp>
      <p:sp>
        <p:nvSpPr>
          <p:cNvPr id="6" name="TextBox 5">
            <a:extLst>
              <a:ext uri="{FF2B5EF4-FFF2-40B4-BE49-F238E27FC236}">
                <a16:creationId xmlns:a16="http://schemas.microsoft.com/office/drawing/2014/main" id="{975F0D58-0570-4146-8BA1-D8A1A3CB311B}"/>
              </a:ext>
            </a:extLst>
          </p:cNvPr>
          <p:cNvSpPr txBox="1"/>
          <p:nvPr/>
        </p:nvSpPr>
        <p:spPr>
          <a:xfrm rot="16200000">
            <a:off x="-166254" y="3068149"/>
            <a:ext cx="1867884" cy="307777"/>
          </a:xfrm>
          <a:prstGeom prst="rect">
            <a:avLst/>
          </a:prstGeom>
          <a:solidFill>
            <a:schemeClr val="bg1"/>
          </a:solidFill>
        </p:spPr>
        <p:txBody>
          <a:bodyPr wrap="none" rtlCol="0">
            <a:spAutoFit/>
          </a:bodyPr>
          <a:lstStyle/>
          <a:p>
            <a:r>
              <a:rPr lang="en-AU" sz="1400" dirty="0"/>
              <a:t>beta particles detected</a:t>
            </a:r>
            <a:endParaRPr lang="en-US" sz="1400" dirty="0"/>
          </a:p>
        </p:txBody>
      </p:sp>
      <p:sp>
        <p:nvSpPr>
          <p:cNvPr id="7" name="TextBox 6">
            <a:extLst>
              <a:ext uri="{FF2B5EF4-FFF2-40B4-BE49-F238E27FC236}">
                <a16:creationId xmlns:a16="http://schemas.microsoft.com/office/drawing/2014/main" id="{6D58B926-B738-4439-BFA1-AD710EA013A8}"/>
              </a:ext>
            </a:extLst>
          </p:cNvPr>
          <p:cNvSpPr txBox="1"/>
          <p:nvPr/>
        </p:nvSpPr>
        <p:spPr>
          <a:xfrm>
            <a:off x="982413" y="332506"/>
            <a:ext cx="2676117" cy="338554"/>
          </a:xfrm>
          <a:prstGeom prst="rect">
            <a:avLst/>
          </a:prstGeom>
          <a:noFill/>
        </p:spPr>
        <p:txBody>
          <a:bodyPr wrap="none" rtlCol="0">
            <a:spAutoFit/>
          </a:bodyPr>
          <a:lstStyle/>
          <a:p>
            <a:r>
              <a:rPr lang="en-AU" sz="1600" dirty="0"/>
              <a:t>Energy spectrum bismuth 210</a:t>
            </a:r>
            <a:endParaRPr lang="en-US" sz="1600" dirty="0"/>
          </a:p>
        </p:txBody>
      </p:sp>
      <p:graphicFrame>
        <p:nvGraphicFramePr>
          <p:cNvPr id="10" name="Object 9">
            <a:extLst>
              <a:ext uri="{FF2B5EF4-FFF2-40B4-BE49-F238E27FC236}">
                <a16:creationId xmlns:a16="http://schemas.microsoft.com/office/drawing/2014/main" id="{91B135A8-B7DA-4A79-A8AD-485480049676}"/>
              </a:ext>
            </a:extLst>
          </p:cNvPr>
          <p:cNvGraphicFramePr>
            <a:graphicFrameLocks noChangeAspect="1"/>
          </p:cNvGraphicFramePr>
          <p:nvPr>
            <p:extLst>
              <p:ext uri="{D42A27DB-BD31-4B8C-83A1-F6EECF244321}">
                <p14:modId xmlns:p14="http://schemas.microsoft.com/office/powerpoint/2010/main" val="4208333170"/>
              </p:ext>
            </p:extLst>
          </p:nvPr>
        </p:nvGraphicFramePr>
        <p:xfrm>
          <a:off x="1086651" y="1154280"/>
          <a:ext cx="2501900" cy="317500"/>
        </p:xfrm>
        <a:graphic>
          <a:graphicData uri="http://schemas.openxmlformats.org/presentationml/2006/ole">
            <mc:AlternateContent xmlns:mc="http://schemas.openxmlformats.org/markup-compatibility/2006">
              <mc:Choice xmlns:v="urn:schemas-microsoft-com:vml" Requires="v">
                <p:oleObj spid="_x0000_s38926" name="Equation" r:id="rId4" imgW="2501640" imgH="317160" progId="Equation.DSMT4">
                  <p:embed/>
                </p:oleObj>
              </mc:Choice>
              <mc:Fallback>
                <p:oleObj name="Equation" r:id="rId4" imgW="2501640" imgH="317160" progId="Equation.DSMT4">
                  <p:embed/>
                  <p:pic>
                    <p:nvPicPr>
                      <p:cNvPr id="0" name=""/>
                      <p:cNvPicPr/>
                      <p:nvPr/>
                    </p:nvPicPr>
                    <p:blipFill>
                      <a:blip r:embed="rId5"/>
                      <a:stretch>
                        <a:fillRect/>
                      </a:stretch>
                    </p:blipFill>
                    <p:spPr>
                      <a:xfrm>
                        <a:off x="1086651" y="1154280"/>
                        <a:ext cx="2501900" cy="31750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6254237-3E80-49AA-B92A-ADA5546C95D3}"/>
              </a:ext>
            </a:extLst>
          </p:cNvPr>
          <p:cNvSpPr txBox="1"/>
          <p:nvPr/>
        </p:nvSpPr>
        <p:spPr>
          <a:xfrm>
            <a:off x="1420721" y="763256"/>
            <a:ext cx="1819729" cy="307777"/>
          </a:xfrm>
          <a:prstGeom prst="rect">
            <a:avLst/>
          </a:prstGeom>
          <a:noFill/>
        </p:spPr>
        <p:txBody>
          <a:bodyPr wrap="none" rtlCol="0">
            <a:spAutoFit/>
          </a:bodyPr>
          <a:lstStyle/>
          <a:p>
            <a:r>
              <a:rPr lang="en-AU" sz="1400" dirty="0"/>
              <a:t>bismuth  </a:t>
            </a:r>
            <a:r>
              <a:rPr lang="en-AU" sz="1400" dirty="0">
                <a:sym typeface="Wingdings" panose="05000000000000000000" pitchFamily="2" charset="2"/>
              </a:rPr>
              <a:t>  polonium</a:t>
            </a:r>
            <a:endParaRPr lang="en-US" sz="1400" dirty="0"/>
          </a:p>
        </p:txBody>
      </p:sp>
      <p:sp>
        <p:nvSpPr>
          <p:cNvPr id="12" name="Rectangle 11">
            <a:extLst>
              <a:ext uri="{FF2B5EF4-FFF2-40B4-BE49-F238E27FC236}">
                <a16:creationId xmlns:a16="http://schemas.microsoft.com/office/drawing/2014/main" id="{01919652-4C74-46B6-80DC-652CF94CB85A}"/>
              </a:ext>
            </a:extLst>
          </p:cNvPr>
          <p:cNvSpPr/>
          <p:nvPr/>
        </p:nvSpPr>
        <p:spPr>
          <a:xfrm>
            <a:off x="2206651" y="1964826"/>
            <a:ext cx="2221766" cy="559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mage particle accele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5" y="1088213"/>
            <a:ext cx="2857686" cy="2025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mage particle accel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569" y="1087642"/>
            <a:ext cx="2476106" cy="202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405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73945" y="1020199"/>
            <a:ext cx="551662" cy="551662"/>
            <a:chOff x="513878" y="816159"/>
            <a:chExt cx="551662" cy="551662"/>
          </a:xfrm>
        </p:grpSpPr>
        <p:sp>
          <p:nvSpPr>
            <p:cNvPr id="4" name="Oval 3"/>
            <p:cNvSpPr/>
            <p:nvPr/>
          </p:nvSpPr>
          <p:spPr>
            <a:xfrm>
              <a:off x="513878" y="816159"/>
              <a:ext cx="551662" cy="5516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347" y="906843"/>
              <a:ext cx="308098" cy="369332"/>
            </a:xfrm>
            <a:prstGeom prst="rect">
              <a:avLst/>
            </a:prstGeom>
            <a:noFill/>
          </p:spPr>
          <p:txBody>
            <a:bodyPr wrap="none" rtlCol="0">
              <a:spAutoFit/>
            </a:bodyPr>
            <a:lstStyle/>
            <a:p>
              <a:r>
                <a:rPr lang="en-AU" b="1" dirty="0">
                  <a:solidFill>
                    <a:schemeClr val="bg1"/>
                  </a:solidFill>
                </a:rPr>
                <a:t>P</a:t>
              </a:r>
              <a:endParaRPr lang="en-US" b="1" dirty="0">
                <a:solidFill>
                  <a:schemeClr val="bg1"/>
                </a:solidFill>
              </a:endParaRPr>
            </a:p>
          </p:txBody>
        </p:sp>
      </p:grpSp>
      <p:grpSp>
        <p:nvGrpSpPr>
          <p:cNvPr id="9" name="Group 8"/>
          <p:cNvGrpSpPr/>
          <p:nvPr/>
        </p:nvGrpSpPr>
        <p:grpSpPr>
          <a:xfrm>
            <a:off x="4550582" y="1006344"/>
            <a:ext cx="551662" cy="551662"/>
            <a:chOff x="2336380" y="961002"/>
            <a:chExt cx="551662" cy="551662"/>
          </a:xfrm>
        </p:grpSpPr>
        <p:sp>
          <p:nvSpPr>
            <p:cNvPr id="6" name="Oval 5"/>
            <p:cNvSpPr/>
            <p:nvPr/>
          </p:nvSpPr>
          <p:spPr>
            <a:xfrm>
              <a:off x="2336380" y="961002"/>
              <a:ext cx="551662" cy="5516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49736" y="1029015"/>
              <a:ext cx="336952" cy="369332"/>
            </a:xfrm>
            <a:prstGeom prst="rect">
              <a:avLst/>
            </a:prstGeom>
            <a:noFill/>
          </p:spPr>
          <p:txBody>
            <a:bodyPr wrap="none" rtlCol="0">
              <a:spAutoFit/>
            </a:bodyPr>
            <a:lstStyle/>
            <a:p>
              <a:r>
                <a:rPr lang="en-AU" b="1" dirty="0">
                  <a:solidFill>
                    <a:schemeClr val="bg1"/>
                  </a:solidFill>
                </a:rPr>
                <a:t>N</a:t>
              </a:r>
              <a:endParaRPr lang="en-US" b="1" dirty="0">
                <a:solidFill>
                  <a:schemeClr val="bg1"/>
                </a:solidFill>
              </a:endParaRPr>
            </a:p>
          </p:txBody>
        </p:sp>
      </p:grpSp>
      <p:graphicFrame>
        <p:nvGraphicFramePr>
          <p:cNvPr id="10" name="Object 9"/>
          <p:cNvGraphicFramePr>
            <a:graphicFrameLocks noChangeAspect="1"/>
          </p:cNvGraphicFramePr>
          <p:nvPr>
            <p:extLst>
              <p:ext uri="{D42A27DB-BD31-4B8C-83A1-F6EECF244321}">
                <p14:modId xmlns:p14="http://schemas.microsoft.com/office/powerpoint/2010/main" val="3451581411"/>
              </p:ext>
            </p:extLst>
          </p:nvPr>
        </p:nvGraphicFramePr>
        <p:xfrm>
          <a:off x="171149" y="1787866"/>
          <a:ext cx="1854200" cy="304800"/>
        </p:xfrm>
        <a:graphic>
          <a:graphicData uri="http://schemas.openxmlformats.org/presentationml/2006/ole">
            <mc:AlternateContent xmlns:mc="http://schemas.openxmlformats.org/markup-compatibility/2006">
              <mc:Choice xmlns:v="urn:schemas-microsoft-com:vml" Requires="v">
                <p:oleObj spid="_x0000_s23218" name="Equation" r:id="rId3" imgW="1854000" imgH="304560" progId="Equation.DSMT4">
                  <p:embed/>
                </p:oleObj>
              </mc:Choice>
              <mc:Fallback>
                <p:oleObj name="Equation" r:id="rId3" imgW="1854000" imgH="304560" progId="Equation.DSMT4">
                  <p:embed/>
                  <p:pic>
                    <p:nvPicPr>
                      <p:cNvPr id="10" name="Object 9"/>
                      <p:cNvPicPr/>
                      <p:nvPr/>
                    </p:nvPicPr>
                    <p:blipFill>
                      <a:blip r:embed="rId4"/>
                      <a:stretch>
                        <a:fillRect/>
                      </a:stretch>
                    </p:blipFill>
                    <p:spPr>
                      <a:xfrm>
                        <a:off x="171149" y="1787866"/>
                        <a:ext cx="1854200" cy="304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033361613"/>
              </p:ext>
            </p:extLst>
          </p:nvPr>
        </p:nvGraphicFramePr>
        <p:xfrm>
          <a:off x="150839" y="2128956"/>
          <a:ext cx="1866900" cy="304800"/>
        </p:xfrm>
        <a:graphic>
          <a:graphicData uri="http://schemas.openxmlformats.org/presentationml/2006/ole">
            <mc:AlternateContent xmlns:mc="http://schemas.openxmlformats.org/markup-compatibility/2006">
              <mc:Choice xmlns:v="urn:schemas-microsoft-com:vml" Requires="v">
                <p:oleObj spid="_x0000_s23219" name="Equation" r:id="rId5" imgW="1866600" imgH="304560" progId="Equation.DSMT4">
                  <p:embed/>
                </p:oleObj>
              </mc:Choice>
              <mc:Fallback>
                <p:oleObj name="Equation" r:id="rId5" imgW="1866600" imgH="304560" progId="Equation.DSMT4">
                  <p:embed/>
                  <p:pic>
                    <p:nvPicPr>
                      <p:cNvPr id="11" name="Object 10"/>
                      <p:cNvPicPr/>
                      <p:nvPr/>
                    </p:nvPicPr>
                    <p:blipFill>
                      <a:blip r:embed="rId6"/>
                      <a:stretch>
                        <a:fillRect/>
                      </a:stretch>
                    </p:blipFill>
                    <p:spPr>
                      <a:xfrm>
                        <a:off x="150839" y="2128956"/>
                        <a:ext cx="1866900" cy="304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10932655"/>
              </p:ext>
            </p:extLst>
          </p:nvPr>
        </p:nvGraphicFramePr>
        <p:xfrm>
          <a:off x="3296582" y="2235528"/>
          <a:ext cx="1879600" cy="304800"/>
        </p:xfrm>
        <a:graphic>
          <a:graphicData uri="http://schemas.openxmlformats.org/presentationml/2006/ole">
            <mc:AlternateContent xmlns:mc="http://schemas.openxmlformats.org/markup-compatibility/2006">
              <mc:Choice xmlns:v="urn:schemas-microsoft-com:vml" Requires="v">
                <p:oleObj spid="_x0000_s23220" name="Equation" r:id="rId7" imgW="1879560" imgH="304560" progId="Equation.DSMT4">
                  <p:embed/>
                </p:oleObj>
              </mc:Choice>
              <mc:Fallback>
                <p:oleObj name="Equation" r:id="rId7" imgW="1879560" imgH="304560" progId="Equation.DSMT4">
                  <p:embed/>
                  <p:pic>
                    <p:nvPicPr>
                      <p:cNvPr id="14" name="Object 13"/>
                      <p:cNvPicPr/>
                      <p:nvPr/>
                    </p:nvPicPr>
                    <p:blipFill>
                      <a:blip r:embed="rId8"/>
                      <a:stretch>
                        <a:fillRect/>
                      </a:stretch>
                    </p:blipFill>
                    <p:spPr>
                      <a:xfrm>
                        <a:off x="3296582" y="2235528"/>
                        <a:ext cx="1879600" cy="304800"/>
                      </a:xfrm>
                      <a:prstGeom prst="rect">
                        <a:avLst/>
                      </a:prstGeom>
                    </p:spPr>
                  </p:pic>
                </p:oleObj>
              </mc:Fallback>
            </mc:AlternateContent>
          </a:graphicData>
        </a:graphic>
      </p:graphicFrame>
      <p:sp>
        <p:nvSpPr>
          <p:cNvPr id="17" name="TextBox 16"/>
          <p:cNvSpPr txBox="1"/>
          <p:nvPr/>
        </p:nvSpPr>
        <p:spPr>
          <a:xfrm>
            <a:off x="2813725" y="561739"/>
            <a:ext cx="956609" cy="338554"/>
          </a:xfrm>
          <a:prstGeom prst="rect">
            <a:avLst/>
          </a:prstGeom>
          <a:noFill/>
        </p:spPr>
        <p:txBody>
          <a:bodyPr wrap="none" rtlCol="0">
            <a:spAutoFit/>
          </a:bodyPr>
          <a:lstStyle/>
          <a:p>
            <a:r>
              <a:rPr lang="en-AU" sz="1600" dirty="0"/>
              <a:t>deuteron</a:t>
            </a:r>
            <a:endParaRPr lang="en-US" sz="1600" dirty="0"/>
          </a:p>
        </p:txBody>
      </p:sp>
      <p:graphicFrame>
        <p:nvGraphicFramePr>
          <p:cNvPr id="19" name="Object 18"/>
          <p:cNvGraphicFramePr>
            <a:graphicFrameLocks noChangeAspect="1"/>
          </p:cNvGraphicFramePr>
          <p:nvPr>
            <p:extLst>
              <p:ext uri="{D42A27DB-BD31-4B8C-83A1-F6EECF244321}">
                <p14:modId xmlns:p14="http://schemas.microsoft.com/office/powerpoint/2010/main" val="4098256772"/>
              </p:ext>
            </p:extLst>
          </p:nvPr>
        </p:nvGraphicFramePr>
        <p:xfrm>
          <a:off x="177341" y="2477642"/>
          <a:ext cx="2311400" cy="304800"/>
        </p:xfrm>
        <a:graphic>
          <a:graphicData uri="http://schemas.openxmlformats.org/presentationml/2006/ole">
            <mc:AlternateContent xmlns:mc="http://schemas.openxmlformats.org/markup-compatibility/2006">
              <mc:Choice xmlns:v="urn:schemas-microsoft-com:vml" Requires="v">
                <p:oleObj spid="_x0000_s23221" name="Equation" r:id="rId9" imgW="2311200" imgH="304560" progId="Equation.DSMT4">
                  <p:embed/>
                </p:oleObj>
              </mc:Choice>
              <mc:Fallback>
                <p:oleObj name="Equation" r:id="rId9" imgW="2311200" imgH="304560" progId="Equation.DSMT4">
                  <p:embed/>
                  <p:pic>
                    <p:nvPicPr>
                      <p:cNvPr id="19" name="Object 18"/>
                      <p:cNvPicPr/>
                      <p:nvPr/>
                    </p:nvPicPr>
                    <p:blipFill>
                      <a:blip r:embed="rId10"/>
                      <a:stretch>
                        <a:fillRect/>
                      </a:stretch>
                    </p:blipFill>
                    <p:spPr>
                      <a:xfrm>
                        <a:off x="177341" y="2477642"/>
                        <a:ext cx="2311400" cy="304800"/>
                      </a:xfrm>
                      <a:prstGeom prst="rect">
                        <a:avLst/>
                      </a:prstGeom>
                    </p:spPr>
                  </p:pic>
                </p:oleObj>
              </mc:Fallback>
            </mc:AlternateContent>
          </a:graphicData>
        </a:graphic>
      </p:graphicFrame>
      <p:pic>
        <p:nvPicPr>
          <p:cNvPr id="18" name="Picture 2" descr="Image result for images springs"/>
          <p:cNvPicPr>
            <a:picLocks noChangeAspect="1" noChangeArrowheads="1"/>
          </p:cNvPicPr>
          <p:nvPr/>
        </p:nvPicPr>
        <p:blipFill rotWithShape="1">
          <a:blip r:embed="rId11">
            <a:extLst>
              <a:ext uri="{28A0092B-C50C-407E-A947-70E740481C1C}">
                <a14:useLocalDpi xmlns:a14="http://schemas.microsoft.com/office/drawing/2010/main" val="0"/>
              </a:ext>
            </a:extLst>
          </a:blip>
          <a:srcRect l="12006" t="16409" r="54733" b="19916"/>
          <a:stretch/>
        </p:blipFill>
        <p:spPr bwMode="auto">
          <a:xfrm>
            <a:off x="3665144" y="1042868"/>
            <a:ext cx="921964" cy="498764"/>
          </a:xfrm>
          <a:prstGeom prst="rect">
            <a:avLst/>
          </a:prstGeom>
          <a:noFill/>
        </p:spPr>
      </p:pic>
      <p:sp>
        <p:nvSpPr>
          <p:cNvPr id="12" name="Oval 11"/>
          <p:cNvSpPr/>
          <p:nvPr/>
        </p:nvSpPr>
        <p:spPr>
          <a:xfrm>
            <a:off x="2992576" y="816159"/>
            <a:ext cx="2289778" cy="1057983"/>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56940" y="997527"/>
            <a:ext cx="551662" cy="551662"/>
            <a:chOff x="513878" y="816159"/>
            <a:chExt cx="551662" cy="551662"/>
          </a:xfrm>
        </p:grpSpPr>
        <p:sp>
          <p:nvSpPr>
            <p:cNvPr id="21" name="Oval 20"/>
            <p:cNvSpPr/>
            <p:nvPr/>
          </p:nvSpPr>
          <p:spPr>
            <a:xfrm>
              <a:off x="513878" y="816159"/>
              <a:ext cx="551662" cy="5516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42347" y="906843"/>
              <a:ext cx="308098" cy="369332"/>
            </a:xfrm>
            <a:prstGeom prst="rect">
              <a:avLst/>
            </a:prstGeom>
            <a:noFill/>
          </p:spPr>
          <p:txBody>
            <a:bodyPr wrap="none" rtlCol="0">
              <a:spAutoFit/>
            </a:bodyPr>
            <a:lstStyle/>
            <a:p>
              <a:r>
                <a:rPr lang="en-AU" b="1" dirty="0">
                  <a:solidFill>
                    <a:schemeClr val="bg1"/>
                  </a:solidFill>
                </a:rPr>
                <a:t>P</a:t>
              </a:r>
              <a:endParaRPr lang="en-US" b="1" dirty="0">
                <a:solidFill>
                  <a:schemeClr val="bg1"/>
                </a:solidFill>
              </a:endParaRPr>
            </a:p>
          </p:txBody>
        </p:sp>
      </p:grpSp>
      <p:grpSp>
        <p:nvGrpSpPr>
          <p:cNvPr id="23" name="Group 22"/>
          <p:cNvGrpSpPr/>
          <p:nvPr/>
        </p:nvGrpSpPr>
        <p:grpSpPr>
          <a:xfrm>
            <a:off x="1686475" y="991231"/>
            <a:ext cx="551662" cy="551662"/>
            <a:chOff x="2336380" y="961002"/>
            <a:chExt cx="551662" cy="551662"/>
          </a:xfrm>
        </p:grpSpPr>
        <p:sp>
          <p:nvSpPr>
            <p:cNvPr id="24" name="Oval 23"/>
            <p:cNvSpPr/>
            <p:nvPr/>
          </p:nvSpPr>
          <p:spPr>
            <a:xfrm>
              <a:off x="2336380" y="961002"/>
              <a:ext cx="551662" cy="5516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449736" y="1029015"/>
              <a:ext cx="336952" cy="369332"/>
            </a:xfrm>
            <a:prstGeom prst="rect">
              <a:avLst/>
            </a:prstGeom>
            <a:noFill/>
          </p:spPr>
          <p:txBody>
            <a:bodyPr wrap="none" rtlCol="0">
              <a:spAutoFit/>
            </a:bodyPr>
            <a:lstStyle/>
            <a:p>
              <a:r>
                <a:rPr lang="en-AU" b="1" dirty="0">
                  <a:solidFill>
                    <a:schemeClr val="bg1"/>
                  </a:solidFill>
                </a:rPr>
                <a:t>N</a:t>
              </a:r>
              <a:endParaRPr lang="en-US" b="1" dirty="0">
                <a:solidFill>
                  <a:schemeClr val="bg1"/>
                </a:solidFill>
              </a:endParaRPr>
            </a:p>
          </p:txBody>
        </p:sp>
      </p:grpSp>
      <p:sp>
        <p:nvSpPr>
          <p:cNvPr id="26" name="TextBox 25"/>
          <p:cNvSpPr txBox="1"/>
          <p:nvPr/>
        </p:nvSpPr>
        <p:spPr>
          <a:xfrm>
            <a:off x="173811" y="551663"/>
            <a:ext cx="753220" cy="338554"/>
          </a:xfrm>
          <a:prstGeom prst="rect">
            <a:avLst/>
          </a:prstGeom>
          <a:noFill/>
        </p:spPr>
        <p:txBody>
          <a:bodyPr wrap="none" rtlCol="0">
            <a:spAutoFit/>
          </a:bodyPr>
          <a:lstStyle/>
          <a:p>
            <a:r>
              <a:rPr lang="en-AU" sz="1600" dirty="0"/>
              <a:t>proton</a:t>
            </a:r>
            <a:endParaRPr lang="en-US" sz="1600" dirty="0"/>
          </a:p>
        </p:txBody>
      </p:sp>
      <p:sp>
        <p:nvSpPr>
          <p:cNvPr id="27" name="TextBox 26"/>
          <p:cNvSpPr txBox="1"/>
          <p:nvPr/>
        </p:nvSpPr>
        <p:spPr>
          <a:xfrm>
            <a:off x="1520222" y="545366"/>
            <a:ext cx="856196" cy="338554"/>
          </a:xfrm>
          <a:prstGeom prst="rect">
            <a:avLst/>
          </a:prstGeom>
          <a:noFill/>
        </p:spPr>
        <p:txBody>
          <a:bodyPr wrap="none" rtlCol="0">
            <a:spAutoFit/>
          </a:bodyPr>
          <a:lstStyle/>
          <a:p>
            <a:r>
              <a:rPr lang="en-AU" sz="1600" dirty="0"/>
              <a:t>neutron</a:t>
            </a:r>
            <a:endParaRPr lang="en-US" sz="1600" dirty="0"/>
          </a:p>
        </p:txBody>
      </p:sp>
      <p:sp>
        <p:nvSpPr>
          <p:cNvPr id="2" name="TextBox 1"/>
          <p:cNvSpPr txBox="1"/>
          <p:nvPr/>
        </p:nvSpPr>
        <p:spPr>
          <a:xfrm>
            <a:off x="211597" y="3204179"/>
            <a:ext cx="2604174" cy="338554"/>
          </a:xfrm>
          <a:prstGeom prst="rect">
            <a:avLst/>
          </a:prstGeom>
          <a:noFill/>
        </p:spPr>
        <p:txBody>
          <a:bodyPr wrap="none" rtlCol="0">
            <a:spAutoFit/>
          </a:bodyPr>
          <a:lstStyle/>
          <a:p>
            <a:r>
              <a:rPr lang="en-AU" sz="1600" dirty="0"/>
              <a:t>Conservation of mass-energy</a:t>
            </a:r>
            <a:endParaRPr lang="en-US" sz="1600" dirty="0"/>
          </a:p>
        </p:txBody>
      </p:sp>
      <p:graphicFrame>
        <p:nvGraphicFramePr>
          <p:cNvPr id="28" name="Object 27"/>
          <p:cNvGraphicFramePr>
            <a:graphicFrameLocks noChangeAspect="1"/>
          </p:cNvGraphicFramePr>
          <p:nvPr>
            <p:extLst>
              <p:ext uri="{D42A27DB-BD31-4B8C-83A1-F6EECF244321}">
                <p14:modId xmlns:p14="http://schemas.microsoft.com/office/powerpoint/2010/main" val="3371402277"/>
              </p:ext>
            </p:extLst>
          </p:nvPr>
        </p:nvGraphicFramePr>
        <p:xfrm>
          <a:off x="3943207" y="1551184"/>
          <a:ext cx="673100" cy="279400"/>
        </p:xfrm>
        <a:graphic>
          <a:graphicData uri="http://schemas.openxmlformats.org/presentationml/2006/ole">
            <mc:AlternateContent xmlns:mc="http://schemas.openxmlformats.org/markup-compatibility/2006">
              <mc:Choice xmlns:v="urn:schemas-microsoft-com:vml" Requires="v">
                <p:oleObj spid="_x0000_s23222" name="Equation" r:id="rId12" imgW="672840" imgH="279360" progId="Equation.DSMT4">
                  <p:embed/>
                </p:oleObj>
              </mc:Choice>
              <mc:Fallback>
                <p:oleObj name="Equation" r:id="rId12" imgW="672840" imgH="279360" progId="Equation.DSMT4">
                  <p:embed/>
                  <p:pic>
                    <p:nvPicPr>
                      <p:cNvPr id="0" name=""/>
                      <p:cNvPicPr/>
                      <p:nvPr/>
                    </p:nvPicPr>
                    <p:blipFill>
                      <a:blip r:embed="rId13"/>
                      <a:stretch>
                        <a:fillRect/>
                      </a:stretch>
                    </p:blipFill>
                    <p:spPr>
                      <a:xfrm>
                        <a:off x="3943207" y="1551184"/>
                        <a:ext cx="673100" cy="2794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521818717"/>
              </p:ext>
            </p:extLst>
          </p:nvPr>
        </p:nvGraphicFramePr>
        <p:xfrm>
          <a:off x="935878" y="3731806"/>
          <a:ext cx="3937000" cy="2311400"/>
        </p:xfrm>
        <a:graphic>
          <a:graphicData uri="http://schemas.openxmlformats.org/presentationml/2006/ole">
            <mc:AlternateContent xmlns:mc="http://schemas.openxmlformats.org/markup-compatibility/2006">
              <mc:Choice xmlns:v="urn:schemas-microsoft-com:vml" Requires="v">
                <p:oleObj spid="_x0000_s23223" name="Equation" r:id="rId14" imgW="3936960" imgH="2311200" progId="Equation.DSMT4">
                  <p:embed/>
                </p:oleObj>
              </mc:Choice>
              <mc:Fallback>
                <p:oleObj name="Equation" r:id="rId14" imgW="3936960" imgH="2311200" progId="Equation.DSMT4">
                  <p:embed/>
                  <p:pic>
                    <p:nvPicPr>
                      <p:cNvPr id="0" name=""/>
                      <p:cNvPicPr/>
                      <p:nvPr/>
                    </p:nvPicPr>
                    <p:blipFill>
                      <a:blip r:embed="rId15"/>
                      <a:stretch>
                        <a:fillRect/>
                      </a:stretch>
                    </p:blipFill>
                    <p:spPr>
                      <a:xfrm>
                        <a:off x="935878" y="3731806"/>
                        <a:ext cx="3937000" cy="23114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642235404"/>
              </p:ext>
            </p:extLst>
          </p:nvPr>
        </p:nvGraphicFramePr>
        <p:xfrm>
          <a:off x="3300833" y="1972029"/>
          <a:ext cx="1041400" cy="304800"/>
        </p:xfrm>
        <a:graphic>
          <a:graphicData uri="http://schemas.openxmlformats.org/presentationml/2006/ole">
            <mc:AlternateContent xmlns:mc="http://schemas.openxmlformats.org/markup-compatibility/2006">
              <mc:Choice xmlns:v="urn:schemas-microsoft-com:vml" Requires="v">
                <p:oleObj spid="_x0000_s23224" name="Equation" r:id="rId16" imgW="1041120" imgH="304560" progId="Equation.DSMT4">
                  <p:embed/>
                </p:oleObj>
              </mc:Choice>
              <mc:Fallback>
                <p:oleObj name="Equation" r:id="rId16" imgW="1041120" imgH="304560" progId="Equation.DSMT4">
                  <p:embed/>
                  <p:pic>
                    <p:nvPicPr>
                      <p:cNvPr id="14" name="Object 13"/>
                      <p:cNvPicPr/>
                      <p:nvPr/>
                    </p:nvPicPr>
                    <p:blipFill>
                      <a:blip r:embed="rId17"/>
                      <a:stretch>
                        <a:fillRect/>
                      </a:stretch>
                    </p:blipFill>
                    <p:spPr>
                      <a:xfrm>
                        <a:off x="3300833" y="1972029"/>
                        <a:ext cx="1041400" cy="304800"/>
                      </a:xfrm>
                      <a:prstGeom prst="rect">
                        <a:avLst/>
                      </a:prstGeom>
                    </p:spPr>
                  </p:pic>
                </p:oleObj>
              </mc:Fallback>
            </mc:AlternateContent>
          </a:graphicData>
        </a:graphic>
      </p:graphicFrame>
      <p:cxnSp>
        <p:nvCxnSpPr>
          <p:cNvPr id="32" name="Straight Arrow Connector 31"/>
          <p:cNvCxnSpPr/>
          <p:nvPr/>
        </p:nvCxnSpPr>
        <p:spPr>
          <a:xfrm flipV="1">
            <a:off x="3642486" y="1579418"/>
            <a:ext cx="188926" cy="4231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893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clip art mountain"/>
          <p:cNvPicPr>
            <a:picLocks noChangeAspect="1" noChangeArrowheads="1"/>
          </p:cNvPicPr>
          <p:nvPr/>
        </p:nvPicPr>
        <p:blipFill rotWithShape="1">
          <a:blip r:embed="rId3">
            <a:extLst>
              <a:ext uri="{28A0092B-C50C-407E-A947-70E740481C1C}">
                <a14:useLocalDpi xmlns:a14="http://schemas.microsoft.com/office/drawing/2010/main" val="0"/>
              </a:ext>
            </a:extLst>
          </a:blip>
          <a:srcRect l="6433" t="11726" r="-6433" b="10758"/>
          <a:stretch/>
        </p:blipFill>
        <p:spPr bwMode="auto">
          <a:xfrm>
            <a:off x="272054" y="1420720"/>
            <a:ext cx="1979940" cy="2516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IRL.WPG"/>
          <p:cNvPicPr>
            <a:picLocks noChangeAspect="1"/>
          </p:cNvPicPr>
          <p:nvPr/>
        </p:nvPicPr>
        <p:blipFill>
          <a:blip r:embed="rId4" cstate="print"/>
          <a:stretch>
            <a:fillRect/>
          </a:stretch>
        </p:blipFill>
        <p:spPr>
          <a:xfrm>
            <a:off x="4344388" y="806459"/>
            <a:ext cx="319956" cy="831192"/>
          </a:xfrm>
          <a:prstGeom prst="rect">
            <a:avLst/>
          </a:prstGeom>
          <a:ln>
            <a:solidFill>
              <a:srgbClr val="FF0000"/>
            </a:solidFill>
          </a:ln>
        </p:spPr>
      </p:pic>
      <p:sp>
        <p:nvSpPr>
          <p:cNvPr id="7" name="TextBox 6"/>
          <p:cNvSpPr txBox="1"/>
          <p:nvPr/>
        </p:nvSpPr>
        <p:spPr>
          <a:xfrm>
            <a:off x="831273" y="1065541"/>
            <a:ext cx="740589" cy="369332"/>
          </a:xfrm>
          <a:prstGeom prst="rect">
            <a:avLst/>
          </a:prstGeom>
          <a:noFill/>
          <a:ln w="76200">
            <a:solidFill>
              <a:srgbClr val="00B050"/>
            </a:solidFill>
          </a:ln>
        </p:spPr>
        <p:txBody>
          <a:bodyPr wrap="square" rtlCol="0">
            <a:spAutoFit/>
          </a:bodyPr>
          <a:lstStyle/>
          <a:p>
            <a:pPr algn="ctr"/>
            <a:r>
              <a:rPr lang="en-AU" dirty="0"/>
              <a:t>1000</a:t>
            </a:r>
            <a:endParaRPr lang="en-US" dirty="0"/>
          </a:p>
        </p:txBody>
      </p:sp>
      <p:sp>
        <p:nvSpPr>
          <p:cNvPr id="10" name="TextBox 9"/>
          <p:cNvSpPr txBox="1"/>
          <p:nvPr/>
        </p:nvSpPr>
        <p:spPr>
          <a:xfrm>
            <a:off x="3787330" y="2948500"/>
            <a:ext cx="740589" cy="369332"/>
          </a:xfrm>
          <a:prstGeom prst="rect">
            <a:avLst/>
          </a:prstGeom>
          <a:noFill/>
          <a:ln w="76200">
            <a:solidFill>
              <a:srgbClr val="00B050"/>
            </a:solidFill>
          </a:ln>
        </p:spPr>
        <p:txBody>
          <a:bodyPr wrap="square" rtlCol="0">
            <a:spAutoFit/>
          </a:bodyPr>
          <a:lstStyle/>
          <a:p>
            <a:pPr algn="ctr"/>
            <a:r>
              <a:rPr lang="en-AU" dirty="0"/>
              <a:t>540</a:t>
            </a:r>
            <a:endParaRPr lang="en-US" dirty="0"/>
          </a:p>
        </p:txBody>
      </p:sp>
      <p:cxnSp>
        <p:nvCxnSpPr>
          <p:cNvPr id="11" name="Straight Arrow Connector 10"/>
          <p:cNvCxnSpPr/>
          <p:nvPr/>
        </p:nvCxnSpPr>
        <p:spPr>
          <a:xfrm>
            <a:off x="2282221" y="1488734"/>
            <a:ext cx="0" cy="194215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96813" y="1700331"/>
            <a:ext cx="811441" cy="338554"/>
          </a:xfrm>
          <a:prstGeom prst="rect">
            <a:avLst/>
          </a:prstGeom>
          <a:solidFill>
            <a:schemeClr val="bg1"/>
          </a:solidFill>
        </p:spPr>
        <p:txBody>
          <a:bodyPr wrap="none" rtlCol="0">
            <a:spAutoFit/>
          </a:bodyPr>
          <a:lstStyle/>
          <a:p>
            <a:r>
              <a:rPr lang="en-AU" sz="1600" dirty="0"/>
              <a:t>2000 m</a:t>
            </a:r>
            <a:endParaRPr lang="en-US" sz="1600" dirty="0"/>
          </a:p>
        </p:txBody>
      </p:sp>
      <p:sp>
        <p:nvSpPr>
          <p:cNvPr id="13" name="Oval 12"/>
          <p:cNvSpPr/>
          <p:nvPr/>
        </p:nvSpPr>
        <p:spPr>
          <a:xfrm>
            <a:off x="2818771" y="763259"/>
            <a:ext cx="226711" cy="226711"/>
          </a:xfrm>
          <a:prstGeom prst="ellipse">
            <a:avLst/>
          </a:prstGeom>
          <a:solidFill>
            <a:srgbClr val="FF33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3423332" y="1791014"/>
            <a:ext cx="0" cy="4231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76232" y="1836357"/>
            <a:ext cx="933269"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r>
              <a:rPr lang="en-AU" sz="1600" dirty="0"/>
              <a:t> = 0.98</a:t>
            </a:r>
            <a:r>
              <a:rPr lang="en-AU" sz="1600" i="1" dirty="0">
                <a:latin typeface="Times New Roman" panose="02020603050405020304" pitchFamily="18" charset="0"/>
                <a:cs typeface="Times New Roman" panose="02020603050405020304" pitchFamily="18" charset="0"/>
              </a:rPr>
              <a:t>c</a:t>
            </a:r>
            <a:endParaRPr lang="en-US" sz="1600" i="1" dirty="0">
              <a:latin typeface="Times New Roman" panose="02020603050405020304" pitchFamily="18" charset="0"/>
              <a:cs typeface="Times New Roman" panose="02020603050405020304" pitchFamily="18" charset="0"/>
            </a:endParaRPr>
          </a:p>
        </p:txBody>
      </p:sp>
      <p:pic>
        <p:nvPicPr>
          <p:cNvPr id="18" name="Picture 2" descr="Image result for clip art c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800" y="802652"/>
            <a:ext cx="416699" cy="5869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2728086" y="612119"/>
            <a:ext cx="1443392" cy="11788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1197844274"/>
              </p:ext>
            </p:extLst>
          </p:nvPr>
        </p:nvGraphicFramePr>
        <p:xfrm>
          <a:off x="2805612" y="1447800"/>
          <a:ext cx="1346200" cy="304800"/>
        </p:xfrm>
        <a:graphic>
          <a:graphicData uri="http://schemas.openxmlformats.org/presentationml/2006/ole">
            <mc:AlternateContent xmlns:mc="http://schemas.openxmlformats.org/markup-compatibility/2006">
              <mc:Choice xmlns:v="urn:schemas-microsoft-com:vml" Requires="v">
                <p:oleObj spid="_x0000_s23739" name="Equation" r:id="rId6" imgW="1346040" imgH="304560" progId="Equation.DSMT4">
                  <p:embed/>
                </p:oleObj>
              </mc:Choice>
              <mc:Fallback>
                <p:oleObj name="Equation" r:id="rId6" imgW="1346040" imgH="304560" progId="Equation.DSMT4">
                  <p:embed/>
                  <p:pic>
                    <p:nvPicPr>
                      <p:cNvPr id="0" name=""/>
                      <p:cNvPicPr/>
                      <p:nvPr/>
                    </p:nvPicPr>
                    <p:blipFill>
                      <a:blip r:embed="rId7"/>
                      <a:stretch>
                        <a:fillRect/>
                      </a:stretch>
                    </p:blipFill>
                    <p:spPr>
                      <a:xfrm>
                        <a:off x="2805612" y="1447800"/>
                        <a:ext cx="1346200" cy="304800"/>
                      </a:xfrm>
                      <a:prstGeom prst="rect">
                        <a:avLst/>
                      </a:prstGeom>
                    </p:spPr>
                  </p:pic>
                </p:oleObj>
              </mc:Fallback>
            </mc:AlternateContent>
          </a:graphicData>
        </a:graphic>
      </p:graphicFrame>
      <p:pic>
        <p:nvPicPr>
          <p:cNvPr id="21" name="Picture 2" descr="Image result for clip art c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134" y="2897208"/>
            <a:ext cx="416699" cy="5869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20" name="Rectangle 19"/>
          <p:cNvSpPr/>
          <p:nvPr/>
        </p:nvSpPr>
        <p:spPr>
          <a:xfrm>
            <a:off x="2924569" y="2796099"/>
            <a:ext cx="2350234" cy="12166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2265666788"/>
              </p:ext>
            </p:extLst>
          </p:nvPr>
        </p:nvGraphicFramePr>
        <p:xfrm>
          <a:off x="3776242" y="3670247"/>
          <a:ext cx="1295400" cy="292100"/>
        </p:xfrm>
        <a:graphic>
          <a:graphicData uri="http://schemas.openxmlformats.org/presentationml/2006/ole">
            <mc:AlternateContent xmlns:mc="http://schemas.openxmlformats.org/markup-compatibility/2006">
              <mc:Choice xmlns:v="urn:schemas-microsoft-com:vml" Requires="v">
                <p:oleObj spid="_x0000_s23740" name="Equation" r:id="rId8" imgW="1295280" imgH="291960" progId="Equation.DSMT4">
                  <p:embed/>
                </p:oleObj>
              </mc:Choice>
              <mc:Fallback>
                <p:oleObj name="Equation" r:id="rId8" imgW="1295280" imgH="291960" progId="Equation.DSMT4">
                  <p:embed/>
                  <p:pic>
                    <p:nvPicPr>
                      <p:cNvPr id="19" name="Object 18"/>
                      <p:cNvPicPr/>
                      <p:nvPr/>
                    </p:nvPicPr>
                    <p:blipFill>
                      <a:blip r:embed="rId9"/>
                      <a:stretch>
                        <a:fillRect/>
                      </a:stretch>
                    </p:blipFill>
                    <p:spPr>
                      <a:xfrm>
                        <a:off x="3776242" y="3670247"/>
                        <a:ext cx="1295400" cy="292100"/>
                      </a:xfrm>
                      <a:prstGeom prst="rect">
                        <a:avLst/>
                      </a:prstGeom>
                    </p:spPr>
                  </p:pic>
                </p:oleObj>
              </mc:Fallback>
            </mc:AlternateContent>
          </a:graphicData>
        </a:graphic>
      </p:graphicFrame>
      <p:sp>
        <p:nvSpPr>
          <p:cNvPr id="22" name="TextBox 21"/>
          <p:cNvSpPr txBox="1"/>
          <p:nvPr/>
        </p:nvSpPr>
        <p:spPr>
          <a:xfrm>
            <a:off x="3181508" y="204040"/>
            <a:ext cx="1296637" cy="338554"/>
          </a:xfrm>
          <a:prstGeom prst="rect">
            <a:avLst/>
          </a:prstGeom>
          <a:noFill/>
          <a:ln>
            <a:solidFill>
              <a:srgbClr val="FF0000"/>
            </a:solidFill>
          </a:ln>
        </p:spPr>
        <p:txBody>
          <a:bodyPr wrap="none" rtlCol="0">
            <a:spAutoFit/>
          </a:bodyPr>
          <a:lstStyle/>
          <a:p>
            <a:r>
              <a:rPr lang="en-AU" sz="1600" dirty="0">
                <a:solidFill>
                  <a:srgbClr val="FF0000"/>
                </a:solidFill>
              </a:rPr>
              <a:t>muon system</a:t>
            </a:r>
            <a:endParaRPr lang="en-US" sz="1600" dirty="0">
              <a:solidFill>
                <a:srgbClr val="FF0000"/>
              </a:solidFill>
            </a:endParaRPr>
          </a:p>
        </p:txBody>
      </p:sp>
      <p:sp>
        <p:nvSpPr>
          <p:cNvPr id="25" name="TextBox 24"/>
          <p:cNvSpPr txBox="1"/>
          <p:nvPr/>
        </p:nvSpPr>
        <p:spPr>
          <a:xfrm>
            <a:off x="1452209" y="3757101"/>
            <a:ext cx="1253164" cy="338554"/>
          </a:xfrm>
          <a:prstGeom prst="rect">
            <a:avLst/>
          </a:prstGeom>
          <a:noFill/>
          <a:ln>
            <a:solidFill>
              <a:srgbClr val="00B050"/>
            </a:solidFill>
          </a:ln>
        </p:spPr>
        <p:txBody>
          <a:bodyPr wrap="none" rtlCol="0">
            <a:spAutoFit/>
          </a:bodyPr>
          <a:lstStyle/>
          <a:p>
            <a:r>
              <a:rPr lang="en-AU" sz="1600" dirty="0">
                <a:solidFill>
                  <a:srgbClr val="00B050"/>
                </a:solidFill>
              </a:rPr>
              <a:t>Earth system</a:t>
            </a:r>
            <a:endParaRPr lang="en-US" sz="1600" dirty="0">
              <a:solidFill>
                <a:srgbClr val="00B050"/>
              </a:solidFill>
            </a:endParaRPr>
          </a:p>
        </p:txBody>
      </p:sp>
      <p:sp>
        <p:nvSpPr>
          <p:cNvPr id="24" name="TextBox 23"/>
          <p:cNvSpPr txBox="1"/>
          <p:nvPr/>
        </p:nvSpPr>
        <p:spPr>
          <a:xfrm>
            <a:off x="2992582" y="3483788"/>
            <a:ext cx="1086516" cy="307777"/>
          </a:xfrm>
          <a:prstGeom prst="rect">
            <a:avLst/>
          </a:prstGeom>
          <a:noFill/>
          <a:ln>
            <a:noFill/>
          </a:ln>
        </p:spPr>
        <p:txBody>
          <a:bodyPr wrap="none" rtlCol="0">
            <a:spAutoFit/>
          </a:bodyPr>
          <a:lstStyle/>
          <a:p>
            <a:r>
              <a:rPr lang="en-AU" sz="1400" b="1" dirty="0">
                <a:solidFill>
                  <a:srgbClr val="00B050"/>
                </a:solidFill>
              </a:rPr>
              <a:t>dilated time</a:t>
            </a:r>
            <a:endParaRPr lang="en-US" sz="1400" b="1" dirty="0">
              <a:solidFill>
                <a:srgbClr val="00B050"/>
              </a:solidFill>
            </a:endParaRPr>
          </a:p>
        </p:txBody>
      </p:sp>
      <p:sp>
        <p:nvSpPr>
          <p:cNvPr id="27" name="TextBox 26"/>
          <p:cNvSpPr txBox="1"/>
          <p:nvPr/>
        </p:nvSpPr>
        <p:spPr>
          <a:xfrm>
            <a:off x="3001398" y="545366"/>
            <a:ext cx="1072153" cy="307777"/>
          </a:xfrm>
          <a:prstGeom prst="rect">
            <a:avLst/>
          </a:prstGeom>
          <a:noFill/>
        </p:spPr>
        <p:txBody>
          <a:bodyPr wrap="none" rtlCol="0">
            <a:spAutoFit/>
          </a:bodyPr>
          <a:lstStyle/>
          <a:p>
            <a:r>
              <a:rPr lang="en-AU" sz="1400" b="1" dirty="0">
                <a:solidFill>
                  <a:srgbClr val="FF0000"/>
                </a:solidFill>
              </a:rPr>
              <a:t>proper time</a:t>
            </a:r>
            <a:endParaRPr lang="en-US" sz="1400" b="1" dirty="0">
              <a:solidFill>
                <a:srgbClr val="FF0000"/>
              </a:solidFill>
            </a:endParaRPr>
          </a:p>
        </p:txBody>
      </p:sp>
      <p:pic>
        <p:nvPicPr>
          <p:cNvPr id="26" name="Picture 25" descr="BOY.WPG">
            <a:extLst>
              <a:ext uri="{FF2B5EF4-FFF2-40B4-BE49-F238E27FC236}">
                <a16:creationId xmlns:a16="http://schemas.microsoft.com/office/drawing/2014/main" id="{EC95674D-C9FE-4EE3-B054-84A9B50CF54C}"/>
              </a:ext>
            </a:extLst>
          </p:cNvPr>
          <p:cNvPicPr>
            <a:picLocks noChangeAspect="1"/>
          </p:cNvPicPr>
          <p:nvPr/>
        </p:nvPicPr>
        <p:blipFill>
          <a:blip r:embed="rId10" cstate="print"/>
          <a:stretch>
            <a:fillRect/>
          </a:stretch>
        </p:blipFill>
        <p:spPr>
          <a:xfrm flipH="1">
            <a:off x="310639" y="289492"/>
            <a:ext cx="303971" cy="725301"/>
          </a:xfrm>
          <a:prstGeom prst="rect">
            <a:avLst/>
          </a:prstGeom>
          <a:ln>
            <a:solidFill>
              <a:srgbClr val="00B050"/>
            </a:solidFill>
          </a:ln>
        </p:spPr>
      </p:pic>
      <p:pic>
        <p:nvPicPr>
          <p:cNvPr id="28" name="Picture 27" descr="BOY.WPG">
            <a:extLst>
              <a:ext uri="{FF2B5EF4-FFF2-40B4-BE49-F238E27FC236}">
                <a16:creationId xmlns:a16="http://schemas.microsoft.com/office/drawing/2014/main" id="{9C8E810F-4A75-415C-A6B2-18D3FB62A6A1}"/>
              </a:ext>
            </a:extLst>
          </p:cNvPr>
          <p:cNvPicPr>
            <a:picLocks noChangeAspect="1"/>
          </p:cNvPicPr>
          <p:nvPr/>
        </p:nvPicPr>
        <p:blipFill>
          <a:blip r:embed="rId10" cstate="print"/>
          <a:stretch>
            <a:fillRect/>
          </a:stretch>
        </p:blipFill>
        <p:spPr>
          <a:xfrm>
            <a:off x="4785658" y="2875254"/>
            <a:ext cx="303971" cy="725301"/>
          </a:xfrm>
          <a:prstGeom prst="rect">
            <a:avLst/>
          </a:prstGeom>
          <a:ln>
            <a:solidFill>
              <a:srgbClr val="00B050"/>
            </a:solidFill>
          </a:ln>
        </p:spPr>
      </p:pic>
      <p:pic>
        <p:nvPicPr>
          <p:cNvPr id="29" name="Picture 2" descr="Image result for clip art clock">
            <a:extLst>
              <a:ext uri="{FF2B5EF4-FFF2-40B4-BE49-F238E27FC236}">
                <a16:creationId xmlns:a16="http://schemas.microsoft.com/office/drawing/2014/main" id="{459A60D8-BEFA-4959-B063-038A71B7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58" y="283737"/>
            <a:ext cx="416699" cy="586900"/>
          </a:xfrm>
          <a:prstGeom prst="rect">
            <a:avLst/>
          </a:prstGeom>
          <a:noFill/>
          <a:ln w="1270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 result for clip art tree">
            <a:extLst>
              <a:ext uri="{FF2B5EF4-FFF2-40B4-BE49-F238E27FC236}">
                <a16:creationId xmlns:a16="http://schemas.microsoft.com/office/drawing/2014/main" id="{26D0FB64-E36B-4F8C-9DF9-F3261845CD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9" t="806" r="5642" b="7316"/>
          <a:stretch/>
        </p:blipFill>
        <p:spPr bwMode="auto">
          <a:xfrm>
            <a:off x="4050565" y="2297337"/>
            <a:ext cx="698385" cy="7103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FFC983-E31B-4E02-BF27-E81A9CA53463}"/>
              </a:ext>
            </a:extLst>
          </p:cNvPr>
          <p:cNvSpPr/>
          <p:nvPr/>
        </p:nvSpPr>
        <p:spPr>
          <a:xfrm>
            <a:off x="793488" y="2985025"/>
            <a:ext cx="3687828" cy="188926"/>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C14BDC6-663C-4362-9BB0-A5985592D850}"/>
              </a:ext>
            </a:extLst>
          </p:cNvPr>
          <p:cNvSpPr/>
          <p:nvPr/>
        </p:nvSpPr>
        <p:spPr>
          <a:xfrm>
            <a:off x="1602090" y="377851"/>
            <a:ext cx="1148667" cy="498764"/>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251849E-CC5E-45CE-B87D-FBD3A48941D3}"/>
              </a:ext>
            </a:extLst>
          </p:cNvPr>
          <p:cNvSpPr/>
          <p:nvPr/>
        </p:nvSpPr>
        <p:spPr>
          <a:xfrm>
            <a:off x="2463590" y="763259"/>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0958618-9E10-4EA7-A218-CEAC62D72FA1}"/>
              </a:ext>
            </a:extLst>
          </p:cNvPr>
          <p:cNvSpPr/>
          <p:nvPr/>
        </p:nvSpPr>
        <p:spPr>
          <a:xfrm>
            <a:off x="2109670" y="711620"/>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097ADE-7899-4A12-9CDE-658C5F28D97F}"/>
              </a:ext>
            </a:extLst>
          </p:cNvPr>
          <p:cNvSpPr/>
          <p:nvPr/>
        </p:nvSpPr>
        <p:spPr>
          <a:xfrm>
            <a:off x="2307412" y="727993"/>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5F9B99-9813-4699-BD93-C0CB2FF00282}"/>
              </a:ext>
            </a:extLst>
          </p:cNvPr>
          <p:cNvSpPr/>
          <p:nvPr/>
        </p:nvSpPr>
        <p:spPr>
          <a:xfrm>
            <a:off x="1840136" y="653682"/>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5C8B8DA-7E2A-4CF0-ABB2-C3A1D2B27F9C}"/>
              </a:ext>
            </a:extLst>
          </p:cNvPr>
          <p:cNvSpPr/>
          <p:nvPr/>
        </p:nvSpPr>
        <p:spPr>
          <a:xfrm>
            <a:off x="2476185" y="609599"/>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4D226-4326-45CF-82F1-D6A49F2D831A}"/>
              </a:ext>
            </a:extLst>
          </p:cNvPr>
          <p:cNvSpPr/>
          <p:nvPr/>
        </p:nvSpPr>
        <p:spPr>
          <a:xfrm>
            <a:off x="2280963" y="512618"/>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07FEBE-6C08-4E2D-AC57-0A2CB16D3C9D}"/>
              </a:ext>
            </a:extLst>
          </p:cNvPr>
          <p:cNvSpPr/>
          <p:nvPr/>
        </p:nvSpPr>
        <p:spPr>
          <a:xfrm>
            <a:off x="2025283" y="498763"/>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1735A1A-56F8-4E73-B29D-AB26A366C01D}"/>
              </a:ext>
            </a:extLst>
          </p:cNvPr>
          <p:cNvSpPr/>
          <p:nvPr/>
        </p:nvSpPr>
        <p:spPr>
          <a:xfrm>
            <a:off x="1792275" y="507580"/>
            <a:ext cx="113355" cy="982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5A9F88-118B-44DE-9271-46BE79DC5E64}"/>
              </a:ext>
            </a:extLst>
          </p:cNvPr>
          <p:cNvCxnSpPr/>
          <p:nvPr/>
        </p:nvCxnSpPr>
        <p:spPr>
          <a:xfrm>
            <a:off x="2531602" y="846387"/>
            <a:ext cx="0" cy="5894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5EE1B6-9E0D-437E-805A-824C357810F7}"/>
              </a:ext>
            </a:extLst>
          </p:cNvPr>
          <p:cNvCxnSpPr/>
          <p:nvPr/>
        </p:nvCxnSpPr>
        <p:spPr>
          <a:xfrm flipV="1">
            <a:off x="929514" y="672575"/>
            <a:ext cx="0" cy="2297336"/>
          </a:xfrm>
          <a:prstGeom prst="line">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866F8A-E467-42A8-BA4D-EF962B5FCA79}"/>
              </a:ext>
            </a:extLst>
          </p:cNvPr>
          <p:cNvSpPr txBox="1"/>
          <p:nvPr/>
        </p:nvSpPr>
        <p:spPr>
          <a:xfrm>
            <a:off x="317395" y="377851"/>
            <a:ext cx="1192955"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L</a:t>
            </a:r>
            <a:r>
              <a:rPr lang="en-AU" sz="1400" dirty="0"/>
              <a:t> = 1.5x10</a:t>
            </a:r>
            <a:r>
              <a:rPr lang="en-AU" sz="1400" baseline="30000" dirty="0"/>
              <a:t>4</a:t>
            </a:r>
            <a:r>
              <a:rPr lang="en-AU" sz="1400" dirty="0"/>
              <a:t> m</a:t>
            </a:r>
            <a:endParaRPr lang="en-US" sz="1400" dirty="0"/>
          </a:p>
        </p:txBody>
      </p:sp>
      <p:sp>
        <p:nvSpPr>
          <p:cNvPr id="20" name="TextBox 19">
            <a:extLst>
              <a:ext uri="{FF2B5EF4-FFF2-40B4-BE49-F238E27FC236}">
                <a16:creationId xmlns:a16="http://schemas.microsoft.com/office/drawing/2014/main" id="{45FAE76A-DE39-42D3-ABAD-C3586756C920}"/>
              </a:ext>
            </a:extLst>
          </p:cNvPr>
          <p:cNvSpPr txBox="1"/>
          <p:nvPr/>
        </p:nvSpPr>
        <p:spPr>
          <a:xfrm>
            <a:off x="1535336" y="1021457"/>
            <a:ext cx="869149"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0.98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21" name="Picture 20" descr="GIRL.WPG">
            <a:extLst>
              <a:ext uri="{FF2B5EF4-FFF2-40B4-BE49-F238E27FC236}">
                <a16:creationId xmlns:a16="http://schemas.microsoft.com/office/drawing/2014/main" id="{08F388FF-1F14-46CC-8239-69C0D87CBACF}"/>
              </a:ext>
            </a:extLst>
          </p:cNvPr>
          <p:cNvPicPr>
            <a:picLocks noChangeAspect="1"/>
          </p:cNvPicPr>
          <p:nvPr/>
        </p:nvPicPr>
        <p:blipFill>
          <a:blip r:embed="rId3" cstate="print"/>
          <a:stretch>
            <a:fillRect/>
          </a:stretch>
        </p:blipFill>
        <p:spPr>
          <a:xfrm flipH="1">
            <a:off x="2923668" y="526849"/>
            <a:ext cx="319956" cy="831192"/>
          </a:xfrm>
          <a:prstGeom prst="rect">
            <a:avLst/>
          </a:prstGeom>
          <a:ln>
            <a:solidFill>
              <a:srgbClr val="FF0000"/>
            </a:solidFill>
          </a:ln>
        </p:spPr>
      </p:pic>
      <p:pic>
        <p:nvPicPr>
          <p:cNvPr id="22" name="Picture 21" descr="BOY.WPG">
            <a:extLst>
              <a:ext uri="{FF2B5EF4-FFF2-40B4-BE49-F238E27FC236}">
                <a16:creationId xmlns:a16="http://schemas.microsoft.com/office/drawing/2014/main" id="{8D0B0E8F-BCA7-4D56-94B4-B75961B465E2}"/>
              </a:ext>
            </a:extLst>
          </p:cNvPr>
          <p:cNvPicPr>
            <a:picLocks noChangeAspect="1"/>
          </p:cNvPicPr>
          <p:nvPr/>
        </p:nvPicPr>
        <p:blipFill>
          <a:blip r:embed="rId4" cstate="print"/>
          <a:stretch>
            <a:fillRect/>
          </a:stretch>
        </p:blipFill>
        <p:spPr>
          <a:xfrm flipH="1">
            <a:off x="975659" y="2307217"/>
            <a:ext cx="303971" cy="725301"/>
          </a:xfrm>
          <a:prstGeom prst="rect">
            <a:avLst/>
          </a:prstGeom>
          <a:ln>
            <a:solidFill>
              <a:srgbClr val="00B050"/>
            </a:solidFill>
          </a:ln>
        </p:spPr>
      </p:pic>
      <p:sp>
        <p:nvSpPr>
          <p:cNvPr id="23" name="TextBox 22">
            <a:extLst>
              <a:ext uri="{FF2B5EF4-FFF2-40B4-BE49-F238E27FC236}">
                <a16:creationId xmlns:a16="http://schemas.microsoft.com/office/drawing/2014/main" id="{131744D9-DD4B-45CE-823C-F2C3300F4FBD}"/>
              </a:ext>
            </a:extLst>
          </p:cNvPr>
          <p:cNvSpPr txBox="1"/>
          <p:nvPr/>
        </p:nvSpPr>
        <p:spPr>
          <a:xfrm>
            <a:off x="2798620" y="1423239"/>
            <a:ext cx="526106" cy="307777"/>
          </a:xfrm>
          <a:prstGeom prst="rect">
            <a:avLst/>
          </a:prstGeom>
          <a:noFill/>
          <a:ln>
            <a:solidFill>
              <a:srgbClr val="FF000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a:t>
            </a:r>
            <a:endParaRPr lang="en-US" sz="1400" i="1" dirty="0">
              <a:latin typeface="Times New Roman" panose="02020603050405020304" pitchFamily="18" charset="0"/>
              <a:cs typeface="Times New Roman" panose="02020603050405020304" pitchFamily="18" charset="0"/>
            </a:endParaRPr>
          </a:p>
        </p:txBody>
      </p:sp>
      <p:pic>
        <p:nvPicPr>
          <p:cNvPr id="25" name="Picture 2" descr="Image result for clip art clock">
            <a:extLst>
              <a:ext uri="{FF2B5EF4-FFF2-40B4-BE49-F238E27FC236}">
                <a16:creationId xmlns:a16="http://schemas.microsoft.com/office/drawing/2014/main" id="{15E9F7C6-691D-4D42-8356-3F65A2059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839" y="606169"/>
            <a:ext cx="416699" cy="5869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26" name="Picture 2" descr="Image result for clip art clock">
            <a:extLst>
              <a:ext uri="{FF2B5EF4-FFF2-40B4-BE49-F238E27FC236}">
                <a16:creationId xmlns:a16="http://schemas.microsoft.com/office/drawing/2014/main" id="{C963CF7D-F1E7-4985-9B87-0BE209648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018" y="2224633"/>
            <a:ext cx="416699" cy="5869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3F89098D-38C7-4AF3-BDC6-E480CEAE2AAC}"/>
              </a:ext>
            </a:extLst>
          </p:cNvPr>
          <p:cNvSpPr/>
          <p:nvPr/>
        </p:nvSpPr>
        <p:spPr>
          <a:xfrm>
            <a:off x="3702943" y="801045"/>
            <a:ext cx="105798" cy="181369"/>
          </a:xfrm>
          <a:custGeom>
            <a:avLst/>
            <a:gdLst>
              <a:gd name="connsiteX0" fmla="*/ 0 w 105798"/>
              <a:gd name="connsiteY0" fmla="*/ 181369 h 181369"/>
              <a:gd name="connsiteX1" fmla="*/ 105798 w 105798"/>
              <a:gd name="connsiteY1" fmla="*/ 68013 h 181369"/>
              <a:gd name="connsiteX2" fmla="*/ 83127 w 105798"/>
              <a:gd name="connsiteY2" fmla="*/ 7557 h 181369"/>
              <a:gd name="connsiteX3" fmla="*/ 7557 w 105798"/>
              <a:gd name="connsiteY3" fmla="*/ 0 h 181369"/>
              <a:gd name="connsiteX4" fmla="*/ 0 w 105798"/>
              <a:gd name="connsiteY4" fmla="*/ 181369 h 18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8" h="181369">
                <a:moveTo>
                  <a:pt x="0" y="181369"/>
                </a:moveTo>
                <a:lnTo>
                  <a:pt x="105798" y="68013"/>
                </a:lnTo>
                <a:lnTo>
                  <a:pt x="83127" y="7557"/>
                </a:lnTo>
                <a:lnTo>
                  <a:pt x="7557" y="0"/>
                </a:lnTo>
                <a:lnTo>
                  <a:pt x="0" y="181369"/>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BEE42D9-FFE9-4E6E-821A-F89CB238DBE0}"/>
              </a:ext>
            </a:extLst>
          </p:cNvPr>
          <p:cNvSpPr/>
          <p:nvPr/>
        </p:nvSpPr>
        <p:spPr>
          <a:xfrm>
            <a:off x="1571861" y="2395577"/>
            <a:ext cx="188926" cy="294724"/>
          </a:xfrm>
          <a:custGeom>
            <a:avLst/>
            <a:gdLst>
              <a:gd name="connsiteX0" fmla="*/ 0 w 188926"/>
              <a:gd name="connsiteY0" fmla="*/ 181368 h 294724"/>
              <a:gd name="connsiteX1" fmla="*/ 0 w 188926"/>
              <a:gd name="connsiteY1" fmla="*/ 0 h 294724"/>
              <a:gd name="connsiteX2" fmla="*/ 128470 w 188926"/>
              <a:gd name="connsiteY2" fmla="*/ 22671 h 294724"/>
              <a:gd name="connsiteX3" fmla="*/ 188926 w 188926"/>
              <a:gd name="connsiteY3" fmla="*/ 136026 h 294724"/>
              <a:gd name="connsiteX4" fmla="*/ 188926 w 188926"/>
              <a:gd name="connsiteY4" fmla="*/ 234268 h 294724"/>
              <a:gd name="connsiteX5" fmla="*/ 173812 w 188926"/>
              <a:gd name="connsiteY5" fmla="*/ 294724 h 294724"/>
              <a:gd name="connsiteX6" fmla="*/ 0 w 188926"/>
              <a:gd name="connsiteY6" fmla="*/ 181368 h 29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26" h="294724">
                <a:moveTo>
                  <a:pt x="0" y="181368"/>
                </a:moveTo>
                <a:lnTo>
                  <a:pt x="0" y="0"/>
                </a:lnTo>
                <a:lnTo>
                  <a:pt x="128470" y="22671"/>
                </a:lnTo>
                <a:lnTo>
                  <a:pt x="188926" y="136026"/>
                </a:lnTo>
                <a:lnTo>
                  <a:pt x="188926" y="234268"/>
                </a:lnTo>
                <a:lnTo>
                  <a:pt x="173812" y="294724"/>
                </a:lnTo>
                <a:lnTo>
                  <a:pt x="0" y="181368"/>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4DCAA1E-5045-4E0A-92A7-022ABBC9C912}"/>
              </a:ext>
            </a:extLst>
          </p:cNvPr>
          <p:cNvSpPr txBox="1"/>
          <p:nvPr/>
        </p:nvSpPr>
        <p:spPr>
          <a:xfrm>
            <a:off x="3449784" y="1439613"/>
            <a:ext cx="946093" cy="307777"/>
          </a:xfrm>
          <a:prstGeom prst="rect">
            <a:avLst/>
          </a:prstGeom>
          <a:noFill/>
          <a:ln>
            <a:solidFill>
              <a:srgbClr val="FF000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baseline="-25000" dirty="0">
                <a:latin typeface="Times New Roman" panose="02020603050405020304" pitchFamily="18" charset="0"/>
                <a:cs typeface="Times New Roman" panose="02020603050405020304" pitchFamily="18" charset="0"/>
              </a:rPr>
              <a:t>0</a:t>
            </a:r>
            <a:r>
              <a:rPr lang="en-AU" sz="1400" dirty="0"/>
              <a:t> = 2.2  </a:t>
            </a:r>
            <a:r>
              <a:rPr lang="en-AU" sz="1400" i="1" dirty="0">
                <a:sym typeface="Symbol" panose="05050102010706020507" pitchFamily="18" charset="2"/>
              </a:rPr>
              <a:t></a:t>
            </a:r>
            <a:r>
              <a:rPr lang="en-AU" sz="1400" dirty="0"/>
              <a:t>s</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92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 result for clip art tree">
            <a:extLst>
              <a:ext uri="{FF2B5EF4-FFF2-40B4-BE49-F238E27FC236}">
                <a16:creationId xmlns:a16="http://schemas.microsoft.com/office/drawing/2014/main" id="{26D0FB64-E36B-4F8C-9DF9-F3261845C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9" t="806" r="5642" b="7316"/>
          <a:stretch/>
        </p:blipFill>
        <p:spPr bwMode="auto">
          <a:xfrm>
            <a:off x="3801184" y="2055511"/>
            <a:ext cx="698385" cy="9521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FFC983-E31B-4E02-BF27-E81A9CA53463}"/>
              </a:ext>
            </a:extLst>
          </p:cNvPr>
          <p:cNvSpPr/>
          <p:nvPr/>
        </p:nvSpPr>
        <p:spPr>
          <a:xfrm>
            <a:off x="793488" y="2985025"/>
            <a:ext cx="3687828" cy="188926"/>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5A9F88-118B-44DE-9271-46BE79DC5E64}"/>
              </a:ext>
            </a:extLst>
          </p:cNvPr>
          <p:cNvCxnSpPr>
            <a:cxnSpLocks/>
          </p:cNvCxnSpPr>
          <p:nvPr/>
        </p:nvCxnSpPr>
        <p:spPr>
          <a:xfrm>
            <a:off x="3257074" y="680133"/>
            <a:ext cx="0" cy="4231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5EE1B6-9E0D-437E-805A-824C357810F7}"/>
              </a:ext>
            </a:extLst>
          </p:cNvPr>
          <p:cNvCxnSpPr/>
          <p:nvPr/>
        </p:nvCxnSpPr>
        <p:spPr>
          <a:xfrm flipV="1">
            <a:off x="929514" y="672575"/>
            <a:ext cx="0" cy="2297336"/>
          </a:xfrm>
          <a:prstGeom prst="line">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866F8A-E467-42A8-BA4D-EF962B5FCA79}"/>
              </a:ext>
            </a:extLst>
          </p:cNvPr>
          <p:cNvSpPr txBox="1"/>
          <p:nvPr/>
        </p:nvSpPr>
        <p:spPr>
          <a:xfrm>
            <a:off x="355180" y="302281"/>
            <a:ext cx="1176925"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h</a:t>
            </a:r>
            <a:r>
              <a:rPr lang="en-AU" sz="1400" dirty="0"/>
              <a:t> = 1.0x10</a:t>
            </a:r>
            <a:r>
              <a:rPr lang="en-AU" sz="1400" baseline="30000" dirty="0"/>
              <a:t>4</a:t>
            </a:r>
            <a:r>
              <a:rPr lang="en-AU" sz="1400" dirty="0"/>
              <a:t> m</a:t>
            </a:r>
            <a:endParaRPr lang="en-US" sz="1400" dirty="0"/>
          </a:p>
        </p:txBody>
      </p:sp>
      <p:sp>
        <p:nvSpPr>
          <p:cNvPr id="20" name="TextBox 19">
            <a:extLst>
              <a:ext uri="{FF2B5EF4-FFF2-40B4-BE49-F238E27FC236}">
                <a16:creationId xmlns:a16="http://schemas.microsoft.com/office/drawing/2014/main" id="{45FAE76A-DE39-42D3-ABAD-C3586756C920}"/>
              </a:ext>
            </a:extLst>
          </p:cNvPr>
          <p:cNvSpPr txBox="1"/>
          <p:nvPr/>
        </p:nvSpPr>
        <p:spPr>
          <a:xfrm>
            <a:off x="3432148" y="711619"/>
            <a:ext cx="869149"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0.98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22" name="Picture 21" descr="BOY.WPG">
            <a:extLst>
              <a:ext uri="{FF2B5EF4-FFF2-40B4-BE49-F238E27FC236}">
                <a16:creationId xmlns:a16="http://schemas.microsoft.com/office/drawing/2014/main" id="{8D0B0E8F-BCA7-4D56-94B4-B75961B465E2}"/>
              </a:ext>
            </a:extLst>
          </p:cNvPr>
          <p:cNvPicPr>
            <a:picLocks noChangeAspect="1"/>
          </p:cNvPicPr>
          <p:nvPr/>
        </p:nvPicPr>
        <p:blipFill>
          <a:blip r:embed="rId4" cstate="print"/>
          <a:stretch>
            <a:fillRect/>
          </a:stretch>
        </p:blipFill>
        <p:spPr>
          <a:xfrm flipH="1">
            <a:off x="975659" y="2307217"/>
            <a:ext cx="303971" cy="725301"/>
          </a:xfrm>
          <a:prstGeom prst="rect">
            <a:avLst/>
          </a:prstGeom>
          <a:ln>
            <a:solidFill>
              <a:srgbClr val="00B050"/>
            </a:solidFill>
          </a:ln>
        </p:spPr>
      </p:pic>
      <p:pic>
        <p:nvPicPr>
          <p:cNvPr id="26" name="Picture 2" descr="Image result for clip art clock">
            <a:extLst>
              <a:ext uri="{FF2B5EF4-FFF2-40B4-BE49-F238E27FC236}">
                <a16:creationId xmlns:a16="http://schemas.microsoft.com/office/drawing/2014/main" id="{C963CF7D-F1E7-4985-9B87-0BE209648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018" y="2224633"/>
            <a:ext cx="416699" cy="5869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2" name="Sun 1">
            <a:extLst>
              <a:ext uri="{FF2B5EF4-FFF2-40B4-BE49-F238E27FC236}">
                <a16:creationId xmlns:a16="http://schemas.microsoft.com/office/drawing/2014/main" id="{6D028A52-7BD8-408A-A3EE-462087E47340}"/>
              </a:ext>
            </a:extLst>
          </p:cNvPr>
          <p:cNvSpPr/>
          <p:nvPr/>
        </p:nvSpPr>
        <p:spPr>
          <a:xfrm>
            <a:off x="2833883" y="566776"/>
            <a:ext cx="302280" cy="302282"/>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38A13-F109-492B-B15A-F863E097ECF2}"/>
              </a:ext>
            </a:extLst>
          </p:cNvPr>
          <p:cNvSpPr/>
          <p:nvPr/>
        </p:nvSpPr>
        <p:spPr>
          <a:xfrm>
            <a:off x="2920788" y="1220461"/>
            <a:ext cx="113355" cy="98242"/>
          </a:xfrm>
          <a:prstGeom prst="ellipse">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7DDFF99-ED22-45B9-82DB-8C59B2FA571D}"/>
              </a:ext>
            </a:extLst>
          </p:cNvPr>
          <p:cNvCxnSpPr>
            <a:cxnSpLocks/>
          </p:cNvCxnSpPr>
          <p:nvPr/>
        </p:nvCxnSpPr>
        <p:spPr>
          <a:xfrm>
            <a:off x="2223020" y="749405"/>
            <a:ext cx="0" cy="482390"/>
          </a:xfrm>
          <a:prstGeom prst="straightConnector1">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4" name="Object 23">
            <a:extLst>
              <a:ext uri="{FF2B5EF4-FFF2-40B4-BE49-F238E27FC236}">
                <a16:creationId xmlns:a16="http://schemas.microsoft.com/office/drawing/2014/main" id="{6BBF206F-FD77-4EF7-B38C-B7C67E556F1A}"/>
              </a:ext>
            </a:extLst>
          </p:cNvPr>
          <p:cNvGraphicFramePr>
            <a:graphicFrameLocks noChangeAspect="1"/>
          </p:cNvGraphicFramePr>
          <p:nvPr>
            <p:extLst>
              <p:ext uri="{D42A27DB-BD31-4B8C-83A1-F6EECF244321}">
                <p14:modId xmlns:p14="http://schemas.microsoft.com/office/powerpoint/2010/main" val="446568156"/>
              </p:ext>
            </p:extLst>
          </p:nvPr>
        </p:nvGraphicFramePr>
        <p:xfrm>
          <a:off x="635000" y="3436938"/>
          <a:ext cx="3949700" cy="406400"/>
        </p:xfrm>
        <a:graphic>
          <a:graphicData uri="http://schemas.openxmlformats.org/presentationml/2006/ole">
            <mc:AlternateContent xmlns:mc="http://schemas.openxmlformats.org/markup-compatibility/2006">
              <mc:Choice xmlns:v="urn:schemas-microsoft-com:vml" Requires="v">
                <p:oleObj spid="_x0000_s40971" name="Equation" r:id="rId6" imgW="3949560" imgH="406080" progId="Equation.DSMT4">
                  <p:embed/>
                </p:oleObj>
              </mc:Choice>
              <mc:Fallback>
                <p:oleObj name="Equation" r:id="rId6" imgW="3949560" imgH="406080" progId="Equation.DSMT4">
                  <p:embed/>
                  <p:pic>
                    <p:nvPicPr>
                      <p:cNvPr id="0" name=""/>
                      <p:cNvPicPr/>
                      <p:nvPr/>
                    </p:nvPicPr>
                    <p:blipFill>
                      <a:blip r:embed="rId7"/>
                      <a:stretch>
                        <a:fillRect/>
                      </a:stretch>
                    </p:blipFill>
                    <p:spPr>
                      <a:xfrm>
                        <a:off x="635000" y="3436938"/>
                        <a:ext cx="3949700" cy="406400"/>
                      </a:xfrm>
                      <a:prstGeom prst="rect">
                        <a:avLst/>
                      </a:prstGeom>
                      <a:ln>
                        <a:solidFill>
                          <a:srgbClr val="00B050"/>
                        </a:solidFill>
                      </a:ln>
                    </p:spPr>
                  </p:pic>
                </p:oleObj>
              </mc:Fallback>
            </mc:AlternateContent>
          </a:graphicData>
        </a:graphic>
      </p:graphicFrame>
      <p:sp>
        <p:nvSpPr>
          <p:cNvPr id="34" name="TextBox 33">
            <a:extLst>
              <a:ext uri="{FF2B5EF4-FFF2-40B4-BE49-F238E27FC236}">
                <a16:creationId xmlns:a16="http://schemas.microsoft.com/office/drawing/2014/main" id="{72A21EFE-77A1-4ECC-8DEF-489F97693918}"/>
              </a:ext>
            </a:extLst>
          </p:cNvPr>
          <p:cNvSpPr txBox="1"/>
          <p:nvPr/>
        </p:nvSpPr>
        <p:spPr>
          <a:xfrm>
            <a:off x="1428275" y="838829"/>
            <a:ext cx="720069" cy="307777"/>
          </a:xfrm>
          <a:prstGeom prst="rect">
            <a:avLst/>
          </a:prstGeom>
          <a:noFill/>
          <a:ln>
            <a:solidFill>
              <a:srgbClr val="00B050"/>
            </a:solidFill>
          </a:ln>
        </p:spPr>
        <p:txBody>
          <a:bodyPr wrap="none" rtlCol="0">
            <a:spAutoFit/>
          </a:bodyPr>
          <a:lstStyle/>
          <a:p>
            <a:r>
              <a:rPr lang="en-AU" sz="1400" i="1" dirty="0">
                <a:solidFill>
                  <a:schemeClr val="accent2">
                    <a:lumMod val="50000"/>
                  </a:schemeClr>
                </a:solidFill>
                <a:latin typeface="Times New Roman" panose="02020603050405020304" pitchFamily="18" charset="0"/>
                <a:cs typeface="Times New Roman" panose="02020603050405020304" pitchFamily="18" charset="0"/>
              </a:rPr>
              <a:t>L</a:t>
            </a:r>
            <a:r>
              <a:rPr lang="en-AU" sz="1400" dirty="0">
                <a:solidFill>
                  <a:schemeClr val="accent2">
                    <a:lumMod val="50000"/>
                  </a:schemeClr>
                </a:solidFill>
              </a:rPr>
              <a:t> = ? m</a:t>
            </a:r>
            <a:endParaRPr lang="en-US" sz="1400" dirty="0">
              <a:solidFill>
                <a:schemeClr val="accent2">
                  <a:lumMod val="50000"/>
                </a:schemeClr>
              </a:solidFill>
            </a:endParaRPr>
          </a:p>
        </p:txBody>
      </p:sp>
      <p:sp>
        <p:nvSpPr>
          <p:cNvPr id="35" name="TextBox 34">
            <a:extLst>
              <a:ext uri="{FF2B5EF4-FFF2-40B4-BE49-F238E27FC236}">
                <a16:creationId xmlns:a16="http://schemas.microsoft.com/office/drawing/2014/main" id="{773DEF39-27B0-4DE5-9EAC-BA9FB232F233}"/>
              </a:ext>
            </a:extLst>
          </p:cNvPr>
          <p:cNvSpPr txBox="1"/>
          <p:nvPr/>
        </p:nvSpPr>
        <p:spPr>
          <a:xfrm>
            <a:off x="1639875" y="453421"/>
            <a:ext cx="1204625" cy="307777"/>
          </a:xfrm>
          <a:prstGeom prst="rect">
            <a:avLst/>
          </a:prstGeom>
          <a:noFill/>
        </p:spPr>
        <p:txBody>
          <a:bodyPr wrap="none" rtlCol="0">
            <a:spAutoFit/>
          </a:bodyPr>
          <a:lstStyle/>
          <a:p>
            <a:r>
              <a:rPr lang="en-AU" sz="1400" dirty="0"/>
              <a:t>muon created</a:t>
            </a:r>
            <a:endParaRPr lang="en-US" sz="1400" dirty="0"/>
          </a:p>
        </p:txBody>
      </p:sp>
      <p:sp>
        <p:nvSpPr>
          <p:cNvPr id="37" name="TextBox 36">
            <a:extLst>
              <a:ext uri="{FF2B5EF4-FFF2-40B4-BE49-F238E27FC236}">
                <a16:creationId xmlns:a16="http://schemas.microsoft.com/office/drawing/2014/main" id="{EBB1A3D5-A8DD-4E0C-A52D-4694B5E7EFF6}"/>
              </a:ext>
            </a:extLst>
          </p:cNvPr>
          <p:cNvSpPr txBox="1"/>
          <p:nvPr/>
        </p:nvSpPr>
        <p:spPr>
          <a:xfrm>
            <a:off x="1641135" y="1180156"/>
            <a:ext cx="1256498" cy="307777"/>
          </a:xfrm>
          <a:prstGeom prst="rect">
            <a:avLst/>
          </a:prstGeom>
          <a:noFill/>
        </p:spPr>
        <p:txBody>
          <a:bodyPr wrap="none" rtlCol="0">
            <a:spAutoFit/>
          </a:bodyPr>
          <a:lstStyle/>
          <a:p>
            <a:r>
              <a:rPr lang="en-AU" sz="1400" dirty="0"/>
              <a:t>muon decayed</a:t>
            </a:r>
            <a:endParaRPr lang="en-US" sz="1400" dirty="0"/>
          </a:p>
        </p:txBody>
      </p:sp>
      <p:graphicFrame>
        <p:nvGraphicFramePr>
          <p:cNvPr id="36" name="Object 35">
            <a:extLst>
              <a:ext uri="{FF2B5EF4-FFF2-40B4-BE49-F238E27FC236}">
                <a16:creationId xmlns:a16="http://schemas.microsoft.com/office/drawing/2014/main" id="{15328C40-2989-4692-A616-43742F5F0E15}"/>
              </a:ext>
            </a:extLst>
          </p:cNvPr>
          <p:cNvGraphicFramePr>
            <a:graphicFrameLocks noChangeAspect="1"/>
          </p:cNvGraphicFramePr>
          <p:nvPr>
            <p:extLst>
              <p:ext uri="{D42A27DB-BD31-4B8C-83A1-F6EECF244321}">
                <p14:modId xmlns:p14="http://schemas.microsoft.com/office/powerpoint/2010/main" val="3568203318"/>
              </p:ext>
            </p:extLst>
          </p:nvPr>
        </p:nvGraphicFramePr>
        <p:xfrm>
          <a:off x="1881608" y="2416621"/>
          <a:ext cx="927100" cy="241300"/>
        </p:xfrm>
        <a:graphic>
          <a:graphicData uri="http://schemas.openxmlformats.org/presentationml/2006/ole">
            <mc:AlternateContent xmlns:mc="http://schemas.openxmlformats.org/markup-compatibility/2006">
              <mc:Choice xmlns:v="urn:schemas-microsoft-com:vml" Requires="v">
                <p:oleObj spid="_x0000_s40972" name="Equation" r:id="rId8" imgW="927000" imgH="241200" progId="Equation.DSMT4">
                  <p:embed/>
                </p:oleObj>
              </mc:Choice>
              <mc:Fallback>
                <p:oleObj name="Equation" r:id="rId8" imgW="927000" imgH="241200" progId="Equation.DSMT4">
                  <p:embed/>
                  <p:pic>
                    <p:nvPicPr>
                      <p:cNvPr id="0" name=""/>
                      <p:cNvPicPr/>
                      <p:nvPr/>
                    </p:nvPicPr>
                    <p:blipFill>
                      <a:blip r:embed="rId9"/>
                      <a:stretch>
                        <a:fillRect/>
                      </a:stretch>
                    </p:blipFill>
                    <p:spPr>
                      <a:xfrm>
                        <a:off x="1881608" y="2416621"/>
                        <a:ext cx="927100" cy="241300"/>
                      </a:xfrm>
                      <a:prstGeom prst="rect">
                        <a:avLst/>
                      </a:prstGeom>
                      <a:ln>
                        <a:solidFill>
                          <a:srgbClr val="00B050"/>
                        </a:solidFill>
                      </a:ln>
                    </p:spPr>
                  </p:pic>
                </p:oleObj>
              </mc:Fallback>
            </mc:AlternateContent>
          </a:graphicData>
        </a:graphic>
      </p:graphicFrame>
    </p:spTree>
    <p:extLst>
      <p:ext uri="{BB962C8B-B14F-4D97-AF65-F5344CB8AC3E}">
        <p14:creationId xmlns:p14="http://schemas.microsoft.com/office/powerpoint/2010/main" val="24671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 result for clip art tree">
            <a:extLst>
              <a:ext uri="{FF2B5EF4-FFF2-40B4-BE49-F238E27FC236}">
                <a16:creationId xmlns:a16="http://schemas.microsoft.com/office/drawing/2014/main" id="{26D0FB64-E36B-4F8C-9DF9-F3261845C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9" t="806" r="5642" b="7316"/>
          <a:stretch/>
        </p:blipFill>
        <p:spPr bwMode="auto">
          <a:xfrm>
            <a:off x="3801184" y="2055511"/>
            <a:ext cx="698385" cy="9521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FFC983-E31B-4E02-BF27-E81A9CA53463}"/>
              </a:ext>
            </a:extLst>
          </p:cNvPr>
          <p:cNvSpPr/>
          <p:nvPr/>
        </p:nvSpPr>
        <p:spPr>
          <a:xfrm>
            <a:off x="793488" y="2985025"/>
            <a:ext cx="3687828" cy="188926"/>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5A9F88-118B-44DE-9271-46BE79DC5E64}"/>
              </a:ext>
            </a:extLst>
          </p:cNvPr>
          <p:cNvCxnSpPr>
            <a:cxnSpLocks/>
          </p:cNvCxnSpPr>
          <p:nvPr/>
        </p:nvCxnSpPr>
        <p:spPr>
          <a:xfrm>
            <a:off x="2917007" y="1360265"/>
            <a:ext cx="0" cy="4231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5EE1B6-9E0D-437E-805A-824C357810F7}"/>
              </a:ext>
            </a:extLst>
          </p:cNvPr>
          <p:cNvCxnSpPr/>
          <p:nvPr/>
        </p:nvCxnSpPr>
        <p:spPr>
          <a:xfrm flipV="1">
            <a:off x="929514" y="672575"/>
            <a:ext cx="0" cy="2297336"/>
          </a:xfrm>
          <a:prstGeom prst="line">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866F8A-E467-42A8-BA4D-EF962B5FCA79}"/>
              </a:ext>
            </a:extLst>
          </p:cNvPr>
          <p:cNvSpPr txBox="1"/>
          <p:nvPr/>
        </p:nvSpPr>
        <p:spPr>
          <a:xfrm>
            <a:off x="355180" y="302281"/>
            <a:ext cx="1176925"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h</a:t>
            </a:r>
            <a:r>
              <a:rPr lang="en-AU" sz="1400" dirty="0"/>
              <a:t> = 1.0x10</a:t>
            </a:r>
            <a:r>
              <a:rPr lang="en-AU" sz="1400" baseline="30000" dirty="0"/>
              <a:t>4</a:t>
            </a:r>
            <a:r>
              <a:rPr lang="en-AU" sz="1400" dirty="0"/>
              <a:t> m</a:t>
            </a:r>
            <a:endParaRPr lang="en-US" sz="1400" dirty="0"/>
          </a:p>
        </p:txBody>
      </p:sp>
      <p:sp>
        <p:nvSpPr>
          <p:cNvPr id="20" name="TextBox 19">
            <a:extLst>
              <a:ext uri="{FF2B5EF4-FFF2-40B4-BE49-F238E27FC236}">
                <a16:creationId xmlns:a16="http://schemas.microsoft.com/office/drawing/2014/main" id="{45FAE76A-DE39-42D3-ABAD-C3586756C920}"/>
              </a:ext>
            </a:extLst>
          </p:cNvPr>
          <p:cNvSpPr txBox="1"/>
          <p:nvPr/>
        </p:nvSpPr>
        <p:spPr>
          <a:xfrm>
            <a:off x="3069411" y="1421980"/>
            <a:ext cx="869149"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0.98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22" name="Picture 21" descr="BOY.WPG">
            <a:extLst>
              <a:ext uri="{FF2B5EF4-FFF2-40B4-BE49-F238E27FC236}">
                <a16:creationId xmlns:a16="http://schemas.microsoft.com/office/drawing/2014/main" id="{8D0B0E8F-BCA7-4D56-94B4-B75961B465E2}"/>
              </a:ext>
            </a:extLst>
          </p:cNvPr>
          <p:cNvPicPr>
            <a:picLocks noChangeAspect="1"/>
          </p:cNvPicPr>
          <p:nvPr/>
        </p:nvPicPr>
        <p:blipFill>
          <a:blip r:embed="rId4" cstate="print"/>
          <a:stretch>
            <a:fillRect/>
          </a:stretch>
        </p:blipFill>
        <p:spPr>
          <a:xfrm flipH="1">
            <a:off x="975659" y="2307217"/>
            <a:ext cx="303971" cy="725301"/>
          </a:xfrm>
          <a:prstGeom prst="rect">
            <a:avLst/>
          </a:prstGeom>
          <a:ln>
            <a:solidFill>
              <a:srgbClr val="00B050"/>
            </a:solidFill>
          </a:ln>
        </p:spPr>
      </p:pic>
      <p:pic>
        <p:nvPicPr>
          <p:cNvPr id="26" name="Picture 2" descr="Image result for clip art clock">
            <a:extLst>
              <a:ext uri="{FF2B5EF4-FFF2-40B4-BE49-F238E27FC236}">
                <a16:creationId xmlns:a16="http://schemas.microsoft.com/office/drawing/2014/main" id="{C963CF7D-F1E7-4985-9B87-0BE209648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0461" y="1816554"/>
            <a:ext cx="416699" cy="5869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2" name="Sun 1">
            <a:extLst>
              <a:ext uri="{FF2B5EF4-FFF2-40B4-BE49-F238E27FC236}">
                <a16:creationId xmlns:a16="http://schemas.microsoft.com/office/drawing/2014/main" id="{6D028A52-7BD8-408A-A3EE-462087E47340}"/>
              </a:ext>
            </a:extLst>
          </p:cNvPr>
          <p:cNvSpPr/>
          <p:nvPr/>
        </p:nvSpPr>
        <p:spPr>
          <a:xfrm>
            <a:off x="2115965" y="967299"/>
            <a:ext cx="302280" cy="302282"/>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38A13-F109-492B-B15A-F863E097ECF2}"/>
              </a:ext>
            </a:extLst>
          </p:cNvPr>
          <p:cNvSpPr/>
          <p:nvPr/>
        </p:nvSpPr>
        <p:spPr>
          <a:xfrm>
            <a:off x="2195313" y="2051733"/>
            <a:ext cx="113355" cy="98242"/>
          </a:xfrm>
          <a:prstGeom prst="ellipse">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3DEF39-27B0-4DE5-9EAC-BA9FB232F233}"/>
              </a:ext>
            </a:extLst>
          </p:cNvPr>
          <p:cNvSpPr txBox="1"/>
          <p:nvPr/>
        </p:nvSpPr>
        <p:spPr>
          <a:xfrm>
            <a:off x="1745673" y="695246"/>
            <a:ext cx="1204625" cy="307777"/>
          </a:xfrm>
          <a:prstGeom prst="rect">
            <a:avLst/>
          </a:prstGeom>
          <a:noFill/>
        </p:spPr>
        <p:txBody>
          <a:bodyPr wrap="none" rtlCol="0">
            <a:spAutoFit/>
          </a:bodyPr>
          <a:lstStyle/>
          <a:p>
            <a:r>
              <a:rPr lang="en-AU" sz="1400" dirty="0"/>
              <a:t>muon created</a:t>
            </a:r>
            <a:endParaRPr lang="en-US" sz="1400" dirty="0"/>
          </a:p>
        </p:txBody>
      </p:sp>
      <p:sp>
        <p:nvSpPr>
          <p:cNvPr id="37" name="TextBox 36">
            <a:extLst>
              <a:ext uri="{FF2B5EF4-FFF2-40B4-BE49-F238E27FC236}">
                <a16:creationId xmlns:a16="http://schemas.microsoft.com/office/drawing/2014/main" id="{EBB1A3D5-A8DD-4E0C-A52D-4694B5E7EFF6}"/>
              </a:ext>
            </a:extLst>
          </p:cNvPr>
          <p:cNvSpPr txBox="1"/>
          <p:nvPr/>
        </p:nvSpPr>
        <p:spPr>
          <a:xfrm>
            <a:off x="1867846" y="2200354"/>
            <a:ext cx="1256498" cy="307777"/>
          </a:xfrm>
          <a:prstGeom prst="rect">
            <a:avLst/>
          </a:prstGeom>
          <a:noFill/>
        </p:spPr>
        <p:txBody>
          <a:bodyPr wrap="none" rtlCol="0">
            <a:spAutoFit/>
          </a:bodyPr>
          <a:lstStyle/>
          <a:p>
            <a:r>
              <a:rPr lang="en-AU" sz="1400" dirty="0"/>
              <a:t>muon decayed</a:t>
            </a:r>
            <a:endParaRPr lang="en-US" sz="1400" dirty="0"/>
          </a:p>
        </p:txBody>
      </p:sp>
      <p:graphicFrame>
        <p:nvGraphicFramePr>
          <p:cNvPr id="36" name="Object 35">
            <a:extLst>
              <a:ext uri="{FF2B5EF4-FFF2-40B4-BE49-F238E27FC236}">
                <a16:creationId xmlns:a16="http://schemas.microsoft.com/office/drawing/2014/main" id="{15328C40-2989-4692-A616-43742F5F0E15}"/>
              </a:ext>
            </a:extLst>
          </p:cNvPr>
          <p:cNvGraphicFramePr>
            <a:graphicFrameLocks noChangeAspect="1"/>
          </p:cNvGraphicFramePr>
          <p:nvPr>
            <p:extLst>
              <p:ext uri="{D42A27DB-BD31-4B8C-83A1-F6EECF244321}">
                <p14:modId xmlns:p14="http://schemas.microsoft.com/office/powerpoint/2010/main" val="226563249"/>
              </p:ext>
            </p:extLst>
          </p:nvPr>
        </p:nvGraphicFramePr>
        <p:xfrm>
          <a:off x="3062288" y="855663"/>
          <a:ext cx="1016000" cy="279400"/>
        </p:xfrm>
        <a:graphic>
          <a:graphicData uri="http://schemas.openxmlformats.org/presentationml/2006/ole">
            <mc:AlternateContent xmlns:mc="http://schemas.openxmlformats.org/markup-compatibility/2006">
              <mc:Choice xmlns:v="urn:schemas-microsoft-com:vml" Requires="v">
                <p:oleObj spid="_x0000_s43023" name="Equation" r:id="rId6" imgW="1015920" imgH="279360" progId="Equation.DSMT4">
                  <p:embed/>
                </p:oleObj>
              </mc:Choice>
              <mc:Fallback>
                <p:oleObj name="Equation" r:id="rId6" imgW="1015920" imgH="279360" progId="Equation.DSMT4">
                  <p:embed/>
                  <p:pic>
                    <p:nvPicPr>
                      <p:cNvPr id="36" name="Object 35">
                        <a:extLst>
                          <a:ext uri="{FF2B5EF4-FFF2-40B4-BE49-F238E27FC236}">
                            <a16:creationId xmlns:a16="http://schemas.microsoft.com/office/drawing/2014/main" id="{15328C40-2989-4692-A616-43742F5F0E15}"/>
                          </a:ext>
                        </a:extLst>
                      </p:cNvPr>
                      <p:cNvPicPr/>
                      <p:nvPr/>
                    </p:nvPicPr>
                    <p:blipFill>
                      <a:blip r:embed="rId7"/>
                      <a:stretch>
                        <a:fillRect/>
                      </a:stretch>
                    </p:blipFill>
                    <p:spPr>
                      <a:xfrm>
                        <a:off x="3062288" y="855663"/>
                        <a:ext cx="1016000" cy="279400"/>
                      </a:xfrm>
                      <a:prstGeom prst="rect">
                        <a:avLst/>
                      </a:prstGeom>
                      <a:ln>
                        <a:solidFill>
                          <a:srgbClr val="FF0000"/>
                        </a:solidFill>
                      </a:ln>
                    </p:spPr>
                  </p:pic>
                </p:oleObj>
              </mc:Fallback>
            </mc:AlternateContent>
          </a:graphicData>
        </a:graphic>
      </p:graphicFrame>
      <p:pic>
        <p:nvPicPr>
          <p:cNvPr id="19" name="Picture 2" descr="Image result for clip art clock">
            <a:extLst>
              <a:ext uri="{FF2B5EF4-FFF2-40B4-BE49-F238E27FC236}">
                <a16:creationId xmlns:a16="http://schemas.microsoft.com/office/drawing/2014/main" id="{6CDFD435-1E64-46C2-84BF-DC963DEDC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35" y="737159"/>
            <a:ext cx="416699" cy="5869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7E9C16C7-687C-4BCF-B48D-10DE556D4112}"/>
              </a:ext>
            </a:extLst>
          </p:cNvPr>
          <p:cNvGraphicFramePr>
            <a:graphicFrameLocks noChangeAspect="1"/>
          </p:cNvGraphicFramePr>
          <p:nvPr>
            <p:extLst>
              <p:ext uri="{D42A27DB-BD31-4B8C-83A1-F6EECF244321}">
                <p14:modId xmlns:p14="http://schemas.microsoft.com/office/powerpoint/2010/main" val="1446520900"/>
              </p:ext>
            </p:extLst>
          </p:nvPr>
        </p:nvGraphicFramePr>
        <p:xfrm>
          <a:off x="1169463" y="1487107"/>
          <a:ext cx="749300" cy="241300"/>
        </p:xfrm>
        <a:graphic>
          <a:graphicData uri="http://schemas.openxmlformats.org/presentationml/2006/ole">
            <mc:AlternateContent xmlns:mc="http://schemas.openxmlformats.org/markup-compatibility/2006">
              <mc:Choice xmlns:v="urn:schemas-microsoft-com:vml" Requires="v">
                <p:oleObj spid="_x0000_s43024" name="Equation" r:id="rId8" imgW="749160" imgH="241200" progId="Equation.DSMT4">
                  <p:embed/>
                </p:oleObj>
              </mc:Choice>
              <mc:Fallback>
                <p:oleObj name="Equation" r:id="rId8" imgW="749160" imgH="241200" progId="Equation.DSMT4">
                  <p:embed/>
                  <p:pic>
                    <p:nvPicPr>
                      <p:cNvPr id="0" name=""/>
                      <p:cNvPicPr/>
                      <p:nvPr/>
                    </p:nvPicPr>
                    <p:blipFill>
                      <a:blip r:embed="rId9"/>
                      <a:stretch>
                        <a:fillRect/>
                      </a:stretch>
                    </p:blipFill>
                    <p:spPr>
                      <a:xfrm>
                        <a:off x="1169463" y="1487107"/>
                        <a:ext cx="749300" cy="241300"/>
                      </a:xfrm>
                      <a:prstGeom prst="rect">
                        <a:avLst/>
                      </a:prstGeom>
                      <a:ln>
                        <a:solidFill>
                          <a:srgbClr val="00B050"/>
                        </a:solidFill>
                      </a:ln>
                    </p:spPr>
                  </p:pic>
                </p:oleObj>
              </mc:Fallback>
            </mc:AlternateContent>
          </a:graphicData>
        </a:graphic>
      </p:graphicFrame>
      <p:pic>
        <p:nvPicPr>
          <p:cNvPr id="21" name="Picture 2" descr="Image result for clip art clock">
            <a:extLst>
              <a:ext uri="{FF2B5EF4-FFF2-40B4-BE49-F238E27FC236}">
                <a16:creationId xmlns:a16="http://schemas.microsoft.com/office/drawing/2014/main" id="{E2092D3D-60C5-4430-A14D-D37C72477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276" y="209428"/>
            <a:ext cx="416699" cy="5869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23" name="Picture 22" descr="GIRL.WPG">
            <a:extLst>
              <a:ext uri="{FF2B5EF4-FFF2-40B4-BE49-F238E27FC236}">
                <a16:creationId xmlns:a16="http://schemas.microsoft.com/office/drawing/2014/main" id="{8D8B9063-ABC1-469F-A074-BCC57BAC28B9}"/>
              </a:ext>
            </a:extLst>
          </p:cNvPr>
          <p:cNvPicPr>
            <a:picLocks noChangeAspect="1"/>
          </p:cNvPicPr>
          <p:nvPr/>
        </p:nvPicPr>
        <p:blipFill>
          <a:blip r:embed="rId10" cstate="print"/>
          <a:stretch>
            <a:fillRect/>
          </a:stretch>
        </p:blipFill>
        <p:spPr>
          <a:xfrm>
            <a:off x="4170577" y="353038"/>
            <a:ext cx="319956" cy="831192"/>
          </a:xfrm>
          <a:prstGeom prst="rect">
            <a:avLst/>
          </a:prstGeom>
          <a:ln>
            <a:solidFill>
              <a:srgbClr val="FF0000"/>
            </a:solidFill>
          </a:ln>
        </p:spPr>
      </p:pic>
      <p:graphicFrame>
        <p:nvGraphicFramePr>
          <p:cNvPr id="5" name="Object 4">
            <a:extLst>
              <a:ext uri="{FF2B5EF4-FFF2-40B4-BE49-F238E27FC236}">
                <a16:creationId xmlns:a16="http://schemas.microsoft.com/office/drawing/2014/main" id="{E0DA3654-61FE-4A34-990D-4CBD05A09C35}"/>
              </a:ext>
            </a:extLst>
          </p:cNvPr>
          <p:cNvGraphicFramePr>
            <a:graphicFrameLocks noChangeAspect="1"/>
          </p:cNvGraphicFramePr>
          <p:nvPr>
            <p:extLst>
              <p:ext uri="{D42A27DB-BD31-4B8C-83A1-F6EECF244321}">
                <p14:modId xmlns:p14="http://schemas.microsoft.com/office/powerpoint/2010/main" val="3747727771"/>
              </p:ext>
            </p:extLst>
          </p:nvPr>
        </p:nvGraphicFramePr>
        <p:xfrm>
          <a:off x="828609" y="3800134"/>
          <a:ext cx="3683000" cy="406400"/>
        </p:xfrm>
        <a:graphic>
          <a:graphicData uri="http://schemas.openxmlformats.org/presentationml/2006/ole">
            <mc:AlternateContent xmlns:mc="http://schemas.openxmlformats.org/markup-compatibility/2006">
              <mc:Choice xmlns:v="urn:schemas-microsoft-com:vml" Requires="v">
                <p:oleObj spid="_x0000_s43025" name="Equation" r:id="rId11" imgW="3682800" imgH="406080" progId="Equation.DSMT4">
                  <p:embed/>
                </p:oleObj>
              </mc:Choice>
              <mc:Fallback>
                <p:oleObj name="Equation" r:id="rId11" imgW="3682800" imgH="406080" progId="Equation.DSMT4">
                  <p:embed/>
                  <p:pic>
                    <p:nvPicPr>
                      <p:cNvPr id="0" name=""/>
                      <p:cNvPicPr/>
                      <p:nvPr/>
                    </p:nvPicPr>
                    <p:blipFill>
                      <a:blip r:embed="rId12"/>
                      <a:stretch>
                        <a:fillRect/>
                      </a:stretch>
                    </p:blipFill>
                    <p:spPr>
                      <a:xfrm>
                        <a:off x="828609" y="3800134"/>
                        <a:ext cx="3683000" cy="406400"/>
                      </a:xfrm>
                      <a:prstGeom prst="rect">
                        <a:avLst/>
                      </a:prstGeom>
                      <a:ln>
                        <a:solidFill>
                          <a:srgbClr val="00B050"/>
                        </a:solidFill>
                      </a:ln>
                    </p:spPr>
                  </p:pic>
                </p:oleObj>
              </mc:Fallback>
            </mc:AlternateContent>
          </a:graphicData>
        </a:graphic>
      </p:graphicFrame>
      <p:sp>
        <p:nvSpPr>
          <p:cNvPr id="6" name="TextBox 5">
            <a:extLst>
              <a:ext uri="{FF2B5EF4-FFF2-40B4-BE49-F238E27FC236}">
                <a16:creationId xmlns:a16="http://schemas.microsoft.com/office/drawing/2014/main" id="{493DFF65-D088-4B8A-90B9-32BAA129A6FF}"/>
              </a:ext>
            </a:extLst>
          </p:cNvPr>
          <p:cNvSpPr txBox="1"/>
          <p:nvPr/>
        </p:nvSpPr>
        <p:spPr>
          <a:xfrm>
            <a:off x="181369" y="3370433"/>
            <a:ext cx="1660904" cy="307777"/>
          </a:xfrm>
          <a:prstGeom prst="rect">
            <a:avLst/>
          </a:prstGeom>
          <a:noFill/>
        </p:spPr>
        <p:txBody>
          <a:bodyPr wrap="none" rtlCol="0">
            <a:spAutoFit/>
          </a:bodyPr>
          <a:lstStyle/>
          <a:p>
            <a:r>
              <a:rPr lang="en-AU" sz="1400" dirty="0"/>
              <a:t>dilated time interval</a:t>
            </a:r>
            <a:endParaRPr lang="en-US" sz="1400" dirty="0"/>
          </a:p>
        </p:txBody>
      </p:sp>
      <p:graphicFrame>
        <p:nvGraphicFramePr>
          <p:cNvPr id="7" name="Object 6">
            <a:extLst>
              <a:ext uri="{FF2B5EF4-FFF2-40B4-BE49-F238E27FC236}">
                <a16:creationId xmlns:a16="http://schemas.microsoft.com/office/drawing/2014/main" id="{C16A21B9-0684-4FD1-9CAC-F7BA6F34E940}"/>
              </a:ext>
            </a:extLst>
          </p:cNvPr>
          <p:cNvGraphicFramePr>
            <a:graphicFrameLocks noChangeAspect="1"/>
          </p:cNvGraphicFramePr>
          <p:nvPr>
            <p:extLst>
              <p:ext uri="{D42A27DB-BD31-4B8C-83A1-F6EECF244321}">
                <p14:modId xmlns:p14="http://schemas.microsoft.com/office/powerpoint/2010/main" val="1737059149"/>
              </p:ext>
            </p:extLst>
          </p:nvPr>
        </p:nvGraphicFramePr>
        <p:xfrm>
          <a:off x="861737" y="4915333"/>
          <a:ext cx="3055938" cy="352425"/>
        </p:xfrm>
        <a:graphic>
          <a:graphicData uri="http://schemas.openxmlformats.org/presentationml/2006/ole">
            <mc:AlternateContent xmlns:mc="http://schemas.openxmlformats.org/markup-compatibility/2006">
              <mc:Choice xmlns:v="urn:schemas-microsoft-com:vml" Requires="v">
                <p:oleObj spid="_x0000_s43026" name="Equation" r:id="rId13" imgW="3056420" imgH="352400" progId="Equation.DSMT4">
                  <p:embed/>
                </p:oleObj>
              </mc:Choice>
              <mc:Fallback>
                <p:oleObj name="Equation" r:id="rId13" imgW="3056420" imgH="352400" progId="Equation.DSMT4">
                  <p:embed/>
                  <p:pic>
                    <p:nvPicPr>
                      <p:cNvPr id="0" name=""/>
                      <p:cNvPicPr/>
                      <p:nvPr/>
                    </p:nvPicPr>
                    <p:blipFill>
                      <a:blip r:embed="rId14"/>
                      <a:stretch>
                        <a:fillRect/>
                      </a:stretch>
                    </p:blipFill>
                    <p:spPr>
                      <a:xfrm>
                        <a:off x="861737" y="4915333"/>
                        <a:ext cx="3055938" cy="352425"/>
                      </a:xfrm>
                      <a:prstGeom prst="rect">
                        <a:avLst/>
                      </a:prstGeom>
                      <a:ln>
                        <a:solidFill>
                          <a:srgbClr val="00B050"/>
                        </a:solidFill>
                      </a:ln>
                    </p:spPr>
                  </p:pic>
                </p:oleObj>
              </mc:Fallback>
            </mc:AlternateContent>
          </a:graphicData>
        </a:graphic>
      </p:graphicFrame>
      <p:sp>
        <p:nvSpPr>
          <p:cNvPr id="8" name="TextBox 7">
            <a:extLst>
              <a:ext uri="{FF2B5EF4-FFF2-40B4-BE49-F238E27FC236}">
                <a16:creationId xmlns:a16="http://schemas.microsoft.com/office/drawing/2014/main" id="{CB456E1D-1792-49E8-93A7-ABF17154546C}"/>
              </a:ext>
            </a:extLst>
          </p:cNvPr>
          <p:cNvSpPr txBox="1"/>
          <p:nvPr/>
        </p:nvSpPr>
        <p:spPr>
          <a:xfrm>
            <a:off x="211597" y="4451088"/>
            <a:ext cx="2769541" cy="307777"/>
          </a:xfrm>
          <a:prstGeom prst="rect">
            <a:avLst/>
          </a:prstGeom>
          <a:noFill/>
        </p:spPr>
        <p:txBody>
          <a:bodyPr wrap="none" rtlCol="0">
            <a:spAutoFit/>
          </a:bodyPr>
          <a:lstStyle/>
          <a:p>
            <a:r>
              <a:rPr lang="en-AU" sz="1400" dirty="0"/>
              <a:t>average distance travelled by muon</a:t>
            </a:r>
            <a:endParaRPr lang="en-US" sz="1400" dirty="0"/>
          </a:p>
        </p:txBody>
      </p:sp>
      <p:cxnSp>
        <p:nvCxnSpPr>
          <p:cNvPr id="27" name="Straight Arrow Connector 26">
            <a:extLst>
              <a:ext uri="{FF2B5EF4-FFF2-40B4-BE49-F238E27FC236}">
                <a16:creationId xmlns:a16="http://schemas.microsoft.com/office/drawing/2014/main" id="{BCF34E83-38AC-4A16-8F83-3295704F2323}"/>
              </a:ext>
            </a:extLst>
          </p:cNvPr>
          <p:cNvCxnSpPr>
            <a:cxnSpLocks/>
            <a:endCxn id="28" idx="0"/>
          </p:cNvCxnSpPr>
          <p:nvPr/>
        </p:nvCxnSpPr>
        <p:spPr>
          <a:xfrm flipH="1">
            <a:off x="2251991" y="1165042"/>
            <a:ext cx="0" cy="886691"/>
          </a:xfrm>
          <a:prstGeom prst="straightConnector1">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0" name="Object 9">
            <a:extLst>
              <a:ext uri="{FF2B5EF4-FFF2-40B4-BE49-F238E27FC236}">
                <a16:creationId xmlns:a16="http://schemas.microsoft.com/office/drawing/2014/main" id="{7D778447-03ED-4E36-AB12-88B072D2A341}"/>
              </a:ext>
            </a:extLst>
          </p:cNvPr>
          <p:cNvGraphicFramePr>
            <a:graphicFrameLocks noChangeAspect="1"/>
          </p:cNvGraphicFramePr>
          <p:nvPr>
            <p:extLst>
              <p:ext uri="{D42A27DB-BD31-4B8C-83A1-F6EECF244321}">
                <p14:modId xmlns:p14="http://schemas.microsoft.com/office/powerpoint/2010/main" val="3699245463"/>
              </p:ext>
            </p:extLst>
          </p:nvPr>
        </p:nvGraphicFramePr>
        <p:xfrm>
          <a:off x="2360167" y="1864958"/>
          <a:ext cx="635000" cy="241300"/>
        </p:xfrm>
        <a:graphic>
          <a:graphicData uri="http://schemas.openxmlformats.org/presentationml/2006/ole">
            <mc:AlternateContent xmlns:mc="http://schemas.openxmlformats.org/markup-compatibility/2006">
              <mc:Choice xmlns:v="urn:schemas-microsoft-com:vml" Requires="v">
                <p:oleObj spid="_x0000_s43027" name="Equation" r:id="rId15" imgW="634680" imgH="241200" progId="Equation.DSMT4">
                  <p:embed/>
                </p:oleObj>
              </mc:Choice>
              <mc:Fallback>
                <p:oleObj name="Equation" r:id="rId15" imgW="634680" imgH="241200" progId="Equation.DSMT4">
                  <p:embed/>
                  <p:pic>
                    <p:nvPicPr>
                      <p:cNvPr id="0" name=""/>
                      <p:cNvPicPr/>
                      <p:nvPr/>
                    </p:nvPicPr>
                    <p:blipFill>
                      <a:blip r:embed="rId16"/>
                      <a:stretch>
                        <a:fillRect/>
                      </a:stretch>
                    </p:blipFill>
                    <p:spPr>
                      <a:xfrm>
                        <a:off x="2360167" y="1864958"/>
                        <a:ext cx="635000" cy="241300"/>
                      </a:xfrm>
                      <a:prstGeom prst="rect">
                        <a:avLst/>
                      </a:prstGeom>
                      <a:ln>
                        <a:solidFill>
                          <a:srgbClr val="00B050"/>
                        </a:solidFill>
                      </a:ln>
                    </p:spPr>
                  </p:pic>
                </p:oleObj>
              </mc:Fallback>
            </mc:AlternateContent>
          </a:graphicData>
        </a:graphic>
      </p:graphicFrame>
    </p:spTree>
    <p:extLst>
      <p:ext uri="{BB962C8B-B14F-4D97-AF65-F5344CB8AC3E}">
        <p14:creationId xmlns:p14="http://schemas.microsoft.com/office/powerpoint/2010/main" val="2611002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 result for clip art tree">
            <a:extLst>
              <a:ext uri="{FF2B5EF4-FFF2-40B4-BE49-F238E27FC236}">
                <a16:creationId xmlns:a16="http://schemas.microsoft.com/office/drawing/2014/main" id="{26D0FB64-E36B-4F8C-9DF9-F3261845C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9" t="806" r="5642" b="7316"/>
          <a:stretch/>
        </p:blipFill>
        <p:spPr bwMode="auto">
          <a:xfrm>
            <a:off x="3801184" y="2055511"/>
            <a:ext cx="698385" cy="9521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FFC983-E31B-4E02-BF27-E81A9CA53463}"/>
              </a:ext>
            </a:extLst>
          </p:cNvPr>
          <p:cNvSpPr/>
          <p:nvPr/>
        </p:nvSpPr>
        <p:spPr>
          <a:xfrm>
            <a:off x="793488" y="2985025"/>
            <a:ext cx="3687828" cy="188926"/>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5A9F88-118B-44DE-9271-46BE79DC5E64}"/>
              </a:ext>
            </a:extLst>
          </p:cNvPr>
          <p:cNvCxnSpPr>
            <a:cxnSpLocks/>
          </p:cNvCxnSpPr>
          <p:nvPr/>
        </p:nvCxnSpPr>
        <p:spPr>
          <a:xfrm flipV="1">
            <a:off x="2690298" y="2274664"/>
            <a:ext cx="0" cy="725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5EE1B6-9E0D-437E-805A-824C357810F7}"/>
              </a:ext>
            </a:extLst>
          </p:cNvPr>
          <p:cNvCxnSpPr/>
          <p:nvPr/>
        </p:nvCxnSpPr>
        <p:spPr>
          <a:xfrm flipV="1">
            <a:off x="929514" y="672575"/>
            <a:ext cx="0" cy="2297336"/>
          </a:xfrm>
          <a:prstGeom prst="line">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866F8A-E467-42A8-BA4D-EF962B5FCA79}"/>
              </a:ext>
            </a:extLst>
          </p:cNvPr>
          <p:cNvSpPr txBox="1"/>
          <p:nvPr/>
        </p:nvSpPr>
        <p:spPr>
          <a:xfrm>
            <a:off x="355180" y="302281"/>
            <a:ext cx="1176925" cy="307777"/>
          </a:xfrm>
          <a:prstGeom prst="rect">
            <a:avLst/>
          </a:prstGeom>
          <a:noFill/>
          <a:ln>
            <a:solidFill>
              <a:srgbClr val="00B05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h</a:t>
            </a:r>
            <a:r>
              <a:rPr lang="en-AU" sz="1400" dirty="0"/>
              <a:t> = 1.0x10</a:t>
            </a:r>
            <a:r>
              <a:rPr lang="en-AU" sz="1400" baseline="30000" dirty="0"/>
              <a:t>4</a:t>
            </a:r>
            <a:r>
              <a:rPr lang="en-AU" sz="1400" dirty="0"/>
              <a:t> m</a:t>
            </a:r>
            <a:endParaRPr lang="en-US" sz="1400" dirty="0"/>
          </a:p>
        </p:txBody>
      </p:sp>
      <p:sp>
        <p:nvSpPr>
          <p:cNvPr id="20" name="TextBox 19">
            <a:extLst>
              <a:ext uri="{FF2B5EF4-FFF2-40B4-BE49-F238E27FC236}">
                <a16:creationId xmlns:a16="http://schemas.microsoft.com/office/drawing/2014/main" id="{45FAE76A-DE39-42D3-ABAD-C3586756C920}"/>
              </a:ext>
            </a:extLst>
          </p:cNvPr>
          <p:cNvSpPr txBox="1"/>
          <p:nvPr/>
        </p:nvSpPr>
        <p:spPr>
          <a:xfrm>
            <a:off x="2872929" y="2585761"/>
            <a:ext cx="869149" cy="307777"/>
          </a:xfrm>
          <a:prstGeom prst="rect">
            <a:avLst/>
          </a:prstGeom>
          <a:noFill/>
          <a:ln>
            <a:solidFill>
              <a:srgbClr val="FF0000"/>
            </a:solidFill>
          </a:ln>
        </p:spPr>
        <p:txBody>
          <a:bodyPr wrap="none" rtlCol="0">
            <a:spAutoFit/>
          </a:bodyPr>
          <a:lstStyle/>
          <a:p>
            <a:r>
              <a:rPr lang="en-AU" sz="1400" i="1" dirty="0">
                <a:latin typeface="Times New Roman" panose="02020603050405020304" pitchFamily="18" charset="0"/>
                <a:cs typeface="Times New Roman" panose="02020603050405020304" pitchFamily="18" charset="0"/>
              </a:rPr>
              <a:t>v</a:t>
            </a:r>
            <a:r>
              <a:rPr lang="en-AU" sz="1400" dirty="0"/>
              <a:t> = 0.98 </a:t>
            </a:r>
            <a:r>
              <a:rPr lang="en-AU" sz="1400" i="1" dirty="0">
                <a:latin typeface="Times New Roman" panose="02020603050405020304" pitchFamily="18" charset="0"/>
                <a:cs typeface="Times New Roman" panose="02020603050405020304" pitchFamily="18" charset="0"/>
              </a:rPr>
              <a:t>c</a:t>
            </a:r>
            <a:endParaRPr lang="en-US" sz="1400" i="1" dirty="0">
              <a:latin typeface="Times New Roman" panose="02020603050405020304" pitchFamily="18" charset="0"/>
              <a:cs typeface="Times New Roman" panose="02020603050405020304" pitchFamily="18" charset="0"/>
            </a:endParaRPr>
          </a:p>
        </p:txBody>
      </p:sp>
      <p:pic>
        <p:nvPicPr>
          <p:cNvPr id="22" name="Picture 21" descr="BOY.WPG">
            <a:extLst>
              <a:ext uri="{FF2B5EF4-FFF2-40B4-BE49-F238E27FC236}">
                <a16:creationId xmlns:a16="http://schemas.microsoft.com/office/drawing/2014/main" id="{8D0B0E8F-BCA7-4D56-94B4-B75961B465E2}"/>
              </a:ext>
            </a:extLst>
          </p:cNvPr>
          <p:cNvPicPr>
            <a:picLocks noChangeAspect="1"/>
          </p:cNvPicPr>
          <p:nvPr/>
        </p:nvPicPr>
        <p:blipFill>
          <a:blip r:embed="rId4" cstate="print"/>
          <a:stretch>
            <a:fillRect/>
          </a:stretch>
        </p:blipFill>
        <p:spPr>
          <a:xfrm flipH="1">
            <a:off x="975659" y="2307217"/>
            <a:ext cx="303971" cy="725301"/>
          </a:xfrm>
          <a:prstGeom prst="rect">
            <a:avLst/>
          </a:prstGeom>
          <a:ln>
            <a:solidFill>
              <a:srgbClr val="00B050"/>
            </a:solidFill>
          </a:ln>
        </p:spPr>
      </p:pic>
      <p:pic>
        <p:nvPicPr>
          <p:cNvPr id="26" name="Picture 2" descr="Image result for clip art clock">
            <a:extLst>
              <a:ext uri="{FF2B5EF4-FFF2-40B4-BE49-F238E27FC236}">
                <a16:creationId xmlns:a16="http://schemas.microsoft.com/office/drawing/2014/main" id="{C963CF7D-F1E7-4985-9B87-0BE209648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402" y="501632"/>
            <a:ext cx="416699" cy="5869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Sun 1">
            <a:extLst>
              <a:ext uri="{FF2B5EF4-FFF2-40B4-BE49-F238E27FC236}">
                <a16:creationId xmlns:a16="http://schemas.microsoft.com/office/drawing/2014/main" id="{6D028A52-7BD8-408A-A3EE-462087E47340}"/>
              </a:ext>
            </a:extLst>
          </p:cNvPr>
          <p:cNvSpPr/>
          <p:nvPr/>
        </p:nvSpPr>
        <p:spPr>
          <a:xfrm>
            <a:off x="2833883" y="566776"/>
            <a:ext cx="302280" cy="302282"/>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38A13-F109-492B-B15A-F863E097ECF2}"/>
              </a:ext>
            </a:extLst>
          </p:cNvPr>
          <p:cNvSpPr/>
          <p:nvPr/>
        </p:nvSpPr>
        <p:spPr>
          <a:xfrm>
            <a:off x="2081958" y="2195317"/>
            <a:ext cx="113355" cy="98242"/>
          </a:xfrm>
          <a:prstGeom prst="ellipse">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7DDFF99-ED22-45B9-82DB-8C59B2FA571D}"/>
              </a:ext>
            </a:extLst>
          </p:cNvPr>
          <p:cNvCxnSpPr>
            <a:cxnSpLocks/>
          </p:cNvCxnSpPr>
          <p:nvPr/>
        </p:nvCxnSpPr>
        <p:spPr>
          <a:xfrm>
            <a:off x="2139893" y="702805"/>
            <a:ext cx="0" cy="1473618"/>
          </a:xfrm>
          <a:prstGeom prst="straightConnector1">
            <a:avLst/>
          </a:prstGeom>
          <a:ln w="1905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2A21EFE-77A1-4ECC-8DEF-489F97693918}"/>
              </a:ext>
            </a:extLst>
          </p:cNvPr>
          <p:cNvSpPr txBox="1"/>
          <p:nvPr/>
        </p:nvSpPr>
        <p:spPr>
          <a:xfrm>
            <a:off x="2244434" y="1337592"/>
            <a:ext cx="720069" cy="307777"/>
          </a:xfrm>
          <a:prstGeom prst="rect">
            <a:avLst/>
          </a:prstGeom>
          <a:noFill/>
          <a:ln>
            <a:solidFill>
              <a:srgbClr val="FF0000"/>
            </a:solidFill>
          </a:ln>
        </p:spPr>
        <p:txBody>
          <a:bodyPr wrap="none" rtlCol="0">
            <a:spAutoFit/>
          </a:bodyPr>
          <a:lstStyle/>
          <a:p>
            <a:r>
              <a:rPr lang="en-AU" sz="1400" i="1" dirty="0">
                <a:solidFill>
                  <a:schemeClr val="accent2">
                    <a:lumMod val="50000"/>
                  </a:schemeClr>
                </a:solidFill>
                <a:latin typeface="Times New Roman" panose="02020603050405020304" pitchFamily="18" charset="0"/>
                <a:cs typeface="Times New Roman" panose="02020603050405020304" pitchFamily="18" charset="0"/>
              </a:rPr>
              <a:t>L</a:t>
            </a:r>
            <a:r>
              <a:rPr lang="en-AU" sz="1400" dirty="0">
                <a:solidFill>
                  <a:schemeClr val="accent2">
                    <a:lumMod val="50000"/>
                  </a:schemeClr>
                </a:solidFill>
              </a:rPr>
              <a:t> = ? m</a:t>
            </a:r>
            <a:endParaRPr lang="en-US" sz="1400" dirty="0">
              <a:solidFill>
                <a:schemeClr val="accent2">
                  <a:lumMod val="50000"/>
                </a:schemeClr>
              </a:solidFill>
            </a:endParaRPr>
          </a:p>
        </p:txBody>
      </p:sp>
      <p:sp>
        <p:nvSpPr>
          <p:cNvPr id="35" name="TextBox 34">
            <a:extLst>
              <a:ext uri="{FF2B5EF4-FFF2-40B4-BE49-F238E27FC236}">
                <a16:creationId xmlns:a16="http://schemas.microsoft.com/office/drawing/2014/main" id="{773DEF39-27B0-4DE5-9EAC-BA9FB232F233}"/>
              </a:ext>
            </a:extLst>
          </p:cNvPr>
          <p:cNvSpPr txBox="1"/>
          <p:nvPr/>
        </p:nvSpPr>
        <p:spPr>
          <a:xfrm>
            <a:off x="1639875" y="453421"/>
            <a:ext cx="1204625" cy="307777"/>
          </a:xfrm>
          <a:prstGeom prst="rect">
            <a:avLst/>
          </a:prstGeom>
          <a:noFill/>
        </p:spPr>
        <p:txBody>
          <a:bodyPr wrap="none" rtlCol="0">
            <a:spAutoFit/>
          </a:bodyPr>
          <a:lstStyle/>
          <a:p>
            <a:r>
              <a:rPr lang="en-AU" sz="1400" dirty="0"/>
              <a:t>muon created</a:t>
            </a:r>
            <a:endParaRPr lang="en-US" sz="1400" dirty="0"/>
          </a:p>
        </p:txBody>
      </p:sp>
      <p:graphicFrame>
        <p:nvGraphicFramePr>
          <p:cNvPr id="36" name="Object 35">
            <a:extLst>
              <a:ext uri="{FF2B5EF4-FFF2-40B4-BE49-F238E27FC236}">
                <a16:creationId xmlns:a16="http://schemas.microsoft.com/office/drawing/2014/main" id="{15328C40-2989-4692-A616-43742F5F0E15}"/>
              </a:ext>
            </a:extLst>
          </p:cNvPr>
          <p:cNvGraphicFramePr>
            <a:graphicFrameLocks noChangeAspect="1"/>
          </p:cNvGraphicFramePr>
          <p:nvPr>
            <p:extLst>
              <p:ext uri="{D42A27DB-BD31-4B8C-83A1-F6EECF244321}">
                <p14:modId xmlns:p14="http://schemas.microsoft.com/office/powerpoint/2010/main" val="3545357900"/>
              </p:ext>
            </p:extLst>
          </p:nvPr>
        </p:nvGraphicFramePr>
        <p:xfrm>
          <a:off x="3861548" y="746518"/>
          <a:ext cx="927100" cy="241300"/>
        </p:xfrm>
        <a:graphic>
          <a:graphicData uri="http://schemas.openxmlformats.org/presentationml/2006/ole">
            <mc:AlternateContent xmlns:mc="http://schemas.openxmlformats.org/markup-compatibility/2006">
              <mc:Choice xmlns:v="urn:schemas-microsoft-com:vml" Requires="v">
                <p:oleObj spid="_x0000_s41998" name="Equation" r:id="rId6" imgW="927000" imgH="241200" progId="Equation.DSMT4">
                  <p:embed/>
                </p:oleObj>
              </mc:Choice>
              <mc:Fallback>
                <p:oleObj name="Equation" r:id="rId6" imgW="927000" imgH="241200" progId="Equation.DSMT4">
                  <p:embed/>
                  <p:pic>
                    <p:nvPicPr>
                      <p:cNvPr id="36" name="Object 35">
                        <a:extLst>
                          <a:ext uri="{FF2B5EF4-FFF2-40B4-BE49-F238E27FC236}">
                            <a16:creationId xmlns:a16="http://schemas.microsoft.com/office/drawing/2014/main" id="{15328C40-2989-4692-A616-43742F5F0E15}"/>
                          </a:ext>
                        </a:extLst>
                      </p:cNvPr>
                      <p:cNvPicPr/>
                      <p:nvPr/>
                    </p:nvPicPr>
                    <p:blipFill>
                      <a:blip r:embed="rId7"/>
                      <a:stretch>
                        <a:fillRect/>
                      </a:stretch>
                    </p:blipFill>
                    <p:spPr>
                      <a:xfrm>
                        <a:off x="3861548" y="746518"/>
                        <a:ext cx="927100" cy="241300"/>
                      </a:xfrm>
                      <a:prstGeom prst="rect">
                        <a:avLst/>
                      </a:prstGeom>
                      <a:ln>
                        <a:solidFill>
                          <a:srgbClr val="FF0000"/>
                        </a:solidFill>
                      </a:ln>
                    </p:spPr>
                  </p:pic>
                </p:oleObj>
              </mc:Fallback>
            </mc:AlternateContent>
          </a:graphicData>
        </a:graphic>
      </p:graphicFrame>
      <p:pic>
        <p:nvPicPr>
          <p:cNvPr id="19" name="Picture 18" descr="GIRL.WPG">
            <a:extLst>
              <a:ext uri="{FF2B5EF4-FFF2-40B4-BE49-F238E27FC236}">
                <a16:creationId xmlns:a16="http://schemas.microsoft.com/office/drawing/2014/main" id="{F35F5244-5692-45D9-8A8B-10351006E92A}"/>
              </a:ext>
            </a:extLst>
          </p:cNvPr>
          <p:cNvPicPr>
            <a:picLocks noChangeAspect="1"/>
          </p:cNvPicPr>
          <p:nvPr/>
        </p:nvPicPr>
        <p:blipFill>
          <a:blip r:embed="rId8" cstate="print"/>
          <a:stretch>
            <a:fillRect/>
          </a:stretch>
        </p:blipFill>
        <p:spPr>
          <a:xfrm>
            <a:off x="4880937" y="375709"/>
            <a:ext cx="319956" cy="831192"/>
          </a:xfrm>
          <a:prstGeom prst="rect">
            <a:avLst/>
          </a:prstGeom>
          <a:ln>
            <a:solidFill>
              <a:srgbClr val="FF0000"/>
            </a:solidFill>
          </a:ln>
        </p:spPr>
      </p:pic>
      <p:graphicFrame>
        <p:nvGraphicFramePr>
          <p:cNvPr id="5" name="Object 4">
            <a:extLst>
              <a:ext uri="{FF2B5EF4-FFF2-40B4-BE49-F238E27FC236}">
                <a16:creationId xmlns:a16="http://schemas.microsoft.com/office/drawing/2014/main" id="{50C00338-EECA-4DF0-B8DB-82F4385A9B65}"/>
              </a:ext>
            </a:extLst>
          </p:cNvPr>
          <p:cNvGraphicFramePr>
            <a:graphicFrameLocks noChangeAspect="1"/>
          </p:cNvGraphicFramePr>
          <p:nvPr>
            <p:extLst>
              <p:ext uri="{D42A27DB-BD31-4B8C-83A1-F6EECF244321}">
                <p14:modId xmlns:p14="http://schemas.microsoft.com/office/powerpoint/2010/main" val="1488086125"/>
              </p:ext>
            </p:extLst>
          </p:nvPr>
        </p:nvGraphicFramePr>
        <p:xfrm>
          <a:off x="1778697" y="3413833"/>
          <a:ext cx="1752600" cy="317500"/>
        </p:xfrm>
        <a:graphic>
          <a:graphicData uri="http://schemas.openxmlformats.org/presentationml/2006/ole">
            <mc:AlternateContent xmlns:mc="http://schemas.openxmlformats.org/markup-compatibility/2006">
              <mc:Choice xmlns:v="urn:schemas-microsoft-com:vml" Requires="v">
                <p:oleObj spid="_x0000_s41999" name="Equation" r:id="rId9" imgW="1752480" imgH="317160" progId="Equation.DSMT4">
                  <p:embed/>
                </p:oleObj>
              </mc:Choice>
              <mc:Fallback>
                <p:oleObj name="Equation" r:id="rId9" imgW="1752480" imgH="317160" progId="Equation.DSMT4">
                  <p:embed/>
                  <p:pic>
                    <p:nvPicPr>
                      <p:cNvPr id="0" name=""/>
                      <p:cNvPicPr/>
                      <p:nvPr/>
                    </p:nvPicPr>
                    <p:blipFill>
                      <a:blip r:embed="rId10"/>
                      <a:stretch>
                        <a:fillRect/>
                      </a:stretch>
                    </p:blipFill>
                    <p:spPr>
                      <a:xfrm>
                        <a:off x="1778697" y="3413833"/>
                        <a:ext cx="1752600" cy="3175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4E546C2-E660-48F3-82C9-3993C9317EF1}"/>
              </a:ext>
            </a:extLst>
          </p:cNvPr>
          <p:cNvSpPr txBox="1"/>
          <p:nvPr/>
        </p:nvSpPr>
        <p:spPr>
          <a:xfrm>
            <a:off x="566777" y="3408218"/>
            <a:ext cx="1184170" cy="307777"/>
          </a:xfrm>
          <a:prstGeom prst="rect">
            <a:avLst/>
          </a:prstGeom>
          <a:noFill/>
        </p:spPr>
        <p:txBody>
          <a:bodyPr wrap="none" rtlCol="0">
            <a:spAutoFit/>
          </a:bodyPr>
          <a:lstStyle/>
          <a:p>
            <a:r>
              <a:rPr lang="en-AU" sz="1400" dirty="0"/>
              <a:t>proper length</a:t>
            </a:r>
            <a:endParaRPr lang="en-US" sz="1400" dirty="0"/>
          </a:p>
        </p:txBody>
      </p:sp>
      <p:sp>
        <p:nvSpPr>
          <p:cNvPr id="7" name="TextBox 6">
            <a:extLst>
              <a:ext uri="{FF2B5EF4-FFF2-40B4-BE49-F238E27FC236}">
                <a16:creationId xmlns:a16="http://schemas.microsoft.com/office/drawing/2014/main" id="{CB5ADB6B-7A29-4FDA-A8CA-046DC2958BAB}"/>
              </a:ext>
            </a:extLst>
          </p:cNvPr>
          <p:cNvSpPr txBox="1"/>
          <p:nvPr/>
        </p:nvSpPr>
        <p:spPr>
          <a:xfrm>
            <a:off x="347623" y="3959882"/>
            <a:ext cx="3318537" cy="307777"/>
          </a:xfrm>
          <a:prstGeom prst="rect">
            <a:avLst/>
          </a:prstGeom>
          <a:noFill/>
        </p:spPr>
        <p:txBody>
          <a:bodyPr wrap="none" rtlCol="0">
            <a:spAutoFit/>
          </a:bodyPr>
          <a:lstStyle/>
          <a:p>
            <a:r>
              <a:rPr lang="en-AU" sz="1400" dirty="0"/>
              <a:t>contracted length observed in Muon frame</a:t>
            </a:r>
            <a:endParaRPr lang="en-US" sz="1400" dirty="0"/>
          </a:p>
        </p:txBody>
      </p:sp>
      <p:graphicFrame>
        <p:nvGraphicFramePr>
          <p:cNvPr id="8" name="Object 7">
            <a:extLst>
              <a:ext uri="{FF2B5EF4-FFF2-40B4-BE49-F238E27FC236}">
                <a16:creationId xmlns:a16="http://schemas.microsoft.com/office/drawing/2014/main" id="{BDFCF65A-15C3-4A4D-A9E3-ED2ABA326E4F}"/>
              </a:ext>
            </a:extLst>
          </p:cNvPr>
          <p:cNvGraphicFramePr>
            <a:graphicFrameLocks noChangeAspect="1"/>
          </p:cNvGraphicFramePr>
          <p:nvPr>
            <p:extLst>
              <p:ext uri="{D42A27DB-BD31-4B8C-83A1-F6EECF244321}">
                <p14:modId xmlns:p14="http://schemas.microsoft.com/office/powerpoint/2010/main" val="475879784"/>
              </p:ext>
            </p:extLst>
          </p:nvPr>
        </p:nvGraphicFramePr>
        <p:xfrm>
          <a:off x="1771611" y="4347283"/>
          <a:ext cx="2552700" cy="279400"/>
        </p:xfrm>
        <a:graphic>
          <a:graphicData uri="http://schemas.openxmlformats.org/presentationml/2006/ole">
            <mc:AlternateContent xmlns:mc="http://schemas.openxmlformats.org/markup-compatibility/2006">
              <mc:Choice xmlns:v="urn:schemas-microsoft-com:vml" Requires="v">
                <p:oleObj spid="_x0000_s42000" name="Equation" r:id="rId11" imgW="2552400" imgH="279360" progId="Equation.DSMT4">
                  <p:embed/>
                </p:oleObj>
              </mc:Choice>
              <mc:Fallback>
                <p:oleObj name="Equation" r:id="rId11" imgW="2552400" imgH="279360" progId="Equation.DSMT4">
                  <p:embed/>
                  <p:pic>
                    <p:nvPicPr>
                      <p:cNvPr id="0" name=""/>
                      <p:cNvPicPr/>
                      <p:nvPr/>
                    </p:nvPicPr>
                    <p:blipFill>
                      <a:blip r:embed="rId12"/>
                      <a:stretch>
                        <a:fillRect/>
                      </a:stretch>
                    </p:blipFill>
                    <p:spPr>
                      <a:xfrm>
                        <a:off x="1771611" y="4347283"/>
                        <a:ext cx="2552700" cy="279400"/>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6C8AE6A0-C8B8-41E8-A208-6F47D95968B1}"/>
              </a:ext>
            </a:extLst>
          </p:cNvPr>
          <p:cNvSpPr txBox="1"/>
          <p:nvPr/>
        </p:nvSpPr>
        <p:spPr>
          <a:xfrm>
            <a:off x="1391753" y="2275925"/>
            <a:ext cx="1256498" cy="307777"/>
          </a:xfrm>
          <a:prstGeom prst="rect">
            <a:avLst/>
          </a:prstGeom>
          <a:noFill/>
        </p:spPr>
        <p:txBody>
          <a:bodyPr wrap="none" rtlCol="0">
            <a:spAutoFit/>
          </a:bodyPr>
          <a:lstStyle/>
          <a:p>
            <a:r>
              <a:rPr lang="en-AU" sz="1400" dirty="0"/>
              <a:t>muon decayed</a:t>
            </a:r>
            <a:endParaRPr lang="en-US" sz="1400" dirty="0"/>
          </a:p>
        </p:txBody>
      </p:sp>
      <p:sp>
        <p:nvSpPr>
          <p:cNvPr id="14" name="Rectangle 13">
            <a:extLst>
              <a:ext uri="{FF2B5EF4-FFF2-40B4-BE49-F238E27FC236}">
                <a16:creationId xmlns:a16="http://schemas.microsoft.com/office/drawing/2014/main" id="{DFF79E50-16E9-47C9-98F6-55B6A60596DE}"/>
              </a:ext>
            </a:extLst>
          </p:cNvPr>
          <p:cNvSpPr/>
          <p:nvPr/>
        </p:nvSpPr>
        <p:spPr>
          <a:xfrm>
            <a:off x="521435" y="3385547"/>
            <a:ext cx="3151279" cy="43075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B70A6-B088-4BAE-96D6-0C43AEC3AF60}"/>
              </a:ext>
            </a:extLst>
          </p:cNvPr>
          <p:cNvSpPr/>
          <p:nvPr/>
        </p:nvSpPr>
        <p:spPr>
          <a:xfrm>
            <a:off x="347623" y="3937210"/>
            <a:ext cx="4224377" cy="853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11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image clipart earth from north 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786" y="1652984"/>
            <a:ext cx="2499524" cy="2605754"/>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p:cNvSpPr/>
          <p:nvPr/>
        </p:nvSpPr>
        <p:spPr>
          <a:xfrm rot="21254778">
            <a:off x="4058123" y="2475374"/>
            <a:ext cx="193352" cy="993299"/>
          </a:xfrm>
          <a:custGeom>
            <a:avLst/>
            <a:gdLst>
              <a:gd name="connsiteX0" fmla="*/ 0 w 294724"/>
              <a:gd name="connsiteY0" fmla="*/ 1579418 h 1579418"/>
              <a:gd name="connsiteX1" fmla="*/ 181369 w 294724"/>
              <a:gd name="connsiteY1" fmla="*/ 1246909 h 1579418"/>
              <a:gd name="connsiteX2" fmla="*/ 264496 w 294724"/>
              <a:gd name="connsiteY2" fmla="*/ 967299 h 1579418"/>
              <a:gd name="connsiteX3" fmla="*/ 294724 w 294724"/>
              <a:gd name="connsiteY3" fmla="*/ 604562 h 1579418"/>
              <a:gd name="connsiteX4" fmla="*/ 264496 w 294724"/>
              <a:gd name="connsiteY4" fmla="*/ 309838 h 1579418"/>
              <a:gd name="connsiteX5" fmla="*/ 173812 w 294724"/>
              <a:gd name="connsiteY5" fmla="*/ 0 h 15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24" h="1579418">
                <a:moveTo>
                  <a:pt x="0" y="1579418"/>
                </a:moveTo>
                <a:cubicBezTo>
                  <a:pt x="68643" y="1464173"/>
                  <a:pt x="137286" y="1348929"/>
                  <a:pt x="181369" y="1246909"/>
                </a:cubicBezTo>
                <a:cubicBezTo>
                  <a:pt x="225452" y="1144889"/>
                  <a:pt x="245604" y="1074357"/>
                  <a:pt x="264496" y="967299"/>
                </a:cubicBezTo>
                <a:cubicBezTo>
                  <a:pt x="283388" y="860241"/>
                  <a:pt x="294724" y="714139"/>
                  <a:pt x="294724" y="604562"/>
                </a:cubicBezTo>
                <a:cubicBezTo>
                  <a:pt x="294724" y="494985"/>
                  <a:pt x="284648" y="410598"/>
                  <a:pt x="264496" y="309838"/>
                </a:cubicBezTo>
                <a:cubicBezTo>
                  <a:pt x="244344" y="209078"/>
                  <a:pt x="209078" y="104539"/>
                  <a:pt x="173812" y="0"/>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97144" y="1889256"/>
            <a:ext cx="991938" cy="646331"/>
          </a:xfrm>
          <a:prstGeom prst="rect">
            <a:avLst/>
          </a:prstGeom>
          <a:noFill/>
        </p:spPr>
        <p:txBody>
          <a:bodyPr wrap="none" rtlCol="0">
            <a:spAutoFit/>
          </a:bodyPr>
          <a:lstStyle/>
          <a:p>
            <a:r>
              <a:rPr lang="en-AU" dirty="0"/>
              <a:t>Earth’s</a:t>
            </a:r>
          </a:p>
          <a:p>
            <a:r>
              <a:rPr lang="en-AU" dirty="0"/>
              <a:t> rotation</a:t>
            </a:r>
            <a:endParaRPr lang="en-US" dirty="0"/>
          </a:p>
        </p:txBody>
      </p:sp>
      <p:sp>
        <p:nvSpPr>
          <p:cNvPr id="7" name="TextBox 6"/>
          <p:cNvSpPr txBox="1"/>
          <p:nvPr/>
        </p:nvSpPr>
        <p:spPr>
          <a:xfrm>
            <a:off x="2463590" y="2758314"/>
            <a:ext cx="333746" cy="369332"/>
          </a:xfrm>
          <a:prstGeom prst="rect">
            <a:avLst/>
          </a:prstGeom>
          <a:noFill/>
        </p:spPr>
        <p:txBody>
          <a:bodyPr wrap="none" rtlCol="0">
            <a:spAutoFit/>
          </a:bodyPr>
          <a:lstStyle/>
          <a:p>
            <a:r>
              <a:rPr lang="en-AU" b="1" dirty="0">
                <a:solidFill>
                  <a:srgbClr val="FF0000"/>
                </a:solidFill>
              </a:rPr>
              <a:t>N</a:t>
            </a:r>
            <a:endParaRPr lang="en-US" b="1" dirty="0">
              <a:solidFill>
                <a:srgbClr val="FF0000"/>
              </a:solidFill>
            </a:endParaRPr>
          </a:p>
        </p:txBody>
      </p:sp>
      <p:pic>
        <p:nvPicPr>
          <p:cNvPr id="24584" name="Picture 8" descr="Image result for clip art aero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0719">
            <a:off x="3121052" y="4118580"/>
            <a:ext cx="999408" cy="3745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lip art aero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69281" flipH="1">
            <a:off x="1149927" y="4127396"/>
            <a:ext cx="999408" cy="37455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flipV="1">
            <a:off x="853944" y="3627372"/>
            <a:ext cx="294724" cy="294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58122" y="3612258"/>
            <a:ext cx="226711" cy="3098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86975" y="3498902"/>
            <a:ext cx="151141" cy="14358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7396" y="4224377"/>
            <a:ext cx="999376" cy="338554"/>
          </a:xfrm>
          <a:prstGeom prst="rect">
            <a:avLst/>
          </a:prstGeom>
          <a:noFill/>
        </p:spPr>
        <p:txBody>
          <a:bodyPr wrap="none" rtlCol="0">
            <a:spAutoFit/>
          </a:bodyPr>
          <a:lstStyle/>
          <a:p>
            <a:r>
              <a:rPr lang="en-AU" sz="1600" dirty="0"/>
              <a:t>westward</a:t>
            </a:r>
            <a:endParaRPr lang="en-US" sz="1600" dirty="0"/>
          </a:p>
        </p:txBody>
      </p:sp>
      <p:sp>
        <p:nvSpPr>
          <p:cNvPr id="19" name="TextBox 18"/>
          <p:cNvSpPr txBox="1"/>
          <p:nvPr/>
        </p:nvSpPr>
        <p:spPr>
          <a:xfrm>
            <a:off x="4119838" y="3908242"/>
            <a:ext cx="951479" cy="338554"/>
          </a:xfrm>
          <a:prstGeom prst="rect">
            <a:avLst/>
          </a:prstGeom>
          <a:noFill/>
        </p:spPr>
        <p:txBody>
          <a:bodyPr wrap="none" rtlCol="0">
            <a:spAutoFit/>
          </a:bodyPr>
          <a:lstStyle/>
          <a:p>
            <a:r>
              <a:rPr lang="en-AU" sz="1600" dirty="0"/>
              <a:t>eastward</a:t>
            </a:r>
            <a:endParaRPr lang="en-US" sz="1600" dirty="0"/>
          </a:p>
        </p:txBody>
      </p:sp>
      <p:sp>
        <p:nvSpPr>
          <p:cNvPr id="17" name="TextBox 16"/>
          <p:cNvSpPr txBox="1"/>
          <p:nvPr/>
        </p:nvSpPr>
        <p:spPr>
          <a:xfrm>
            <a:off x="60457" y="1859028"/>
            <a:ext cx="1552092" cy="338554"/>
          </a:xfrm>
          <a:prstGeom prst="rect">
            <a:avLst/>
          </a:prstGeom>
          <a:noFill/>
        </p:spPr>
        <p:txBody>
          <a:bodyPr wrap="none" rtlCol="0">
            <a:spAutoFit/>
          </a:bodyPr>
          <a:lstStyle/>
          <a:p>
            <a:r>
              <a:rPr lang="en-AU" sz="1600" dirty="0"/>
              <a:t>Washington D.C.</a:t>
            </a:r>
            <a:endParaRPr lang="en-US" sz="1600" dirty="0"/>
          </a:p>
        </p:txBody>
      </p:sp>
      <p:cxnSp>
        <p:nvCxnSpPr>
          <p:cNvPr id="20" name="Straight Connector 19"/>
          <p:cNvCxnSpPr>
            <a:stCxn id="15" idx="0"/>
          </p:cNvCxnSpPr>
          <p:nvPr/>
        </p:nvCxnSpPr>
        <p:spPr>
          <a:xfrm flipH="1" flipV="1">
            <a:off x="823716" y="2289779"/>
            <a:ext cx="838830" cy="12091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0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p:cNvPicPr>
            <a:picLocks noChangeAspect="1"/>
          </p:cNvPicPr>
          <p:nvPr/>
        </p:nvPicPr>
        <p:blipFill>
          <a:blip r:embed="rId3" cstate="print"/>
          <a:stretch>
            <a:fillRect/>
          </a:stretch>
        </p:blipFill>
        <p:spPr>
          <a:xfrm flipH="1">
            <a:off x="998326" y="3644810"/>
            <a:ext cx="303971" cy="725301"/>
          </a:xfrm>
          <a:prstGeom prst="rect">
            <a:avLst/>
          </a:prstGeom>
        </p:spPr>
      </p:pic>
      <p:cxnSp>
        <p:nvCxnSpPr>
          <p:cNvPr id="5" name="Straight Connector 4"/>
          <p:cNvCxnSpPr/>
          <p:nvPr/>
        </p:nvCxnSpPr>
        <p:spPr>
          <a:xfrm>
            <a:off x="906842" y="3755845"/>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217940" y="4051830"/>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82935" y="4473764"/>
            <a:ext cx="330411" cy="307777"/>
          </a:xfrm>
          <a:prstGeom prst="rect">
            <a:avLst/>
          </a:prstGeom>
          <a:noFill/>
        </p:spPr>
        <p:txBody>
          <a:bodyPr wrap="none" rtlCol="0">
            <a:spAutoFit/>
          </a:bodyPr>
          <a:lstStyle/>
          <a:p>
            <a:r>
              <a:rPr lang="en-AU" sz="1400" dirty="0"/>
              <a:t>X</a:t>
            </a:r>
            <a:r>
              <a:rPr lang="en-AU" sz="1400" baseline="-25000" dirty="0"/>
              <a:t>S</a:t>
            </a:r>
            <a:endParaRPr lang="en-US" sz="1400" baseline="-25000" dirty="0"/>
          </a:p>
        </p:txBody>
      </p:sp>
      <p:sp>
        <p:nvSpPr>
          <p:cNvPr id="8" name="TextBox 7"/>
          <p:cNvSpPr txBox="1"/>
          <p:nvPr/>
        </p:nvSpPr>
        <p:spPr>
          <a:xfrm>
            <a:off x="559219" y="3634934"/>
            <a:ext cx="344838" cy="338554"/>
          </a:xfrm>
          <a:prstGeom prst="rect">
            <a:avLst/>
          </a:prstGeom>
          <a:noFill/>
        </p:spPr>
        <p:txBody>
          <a:bodyPr wrap="none" rtlCol="0">
            <a:spAutoFit/>
          </a:bodyPr>
          <a:lstStyle/>
          <a:p>
            <a:r>
              <a:rPr lang="en-AU" sz="1600" dirty="0"/>
              <a:t>Y</a:t>
            </a:r>
            <a:r>
              <a:rPr lang="en-AU" sz="1600" baseline="-25000" dirty="0"/>
              <a:t>S</a:t>
            </a:r>
            <a:endParaRPr lang="en-US" sz="1600" baseline="-25000" dirty="0"/>
          </a:p>
        </p:txBody>
      </p:sp>
      <p:pic>
        <p:nvPicPr>
          <p:cNvPr id="9"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873" y="3651651"/>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V="1">
            <a:off x="1596655" y="3916134"/>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80677" y="4006483"/>
            <a:ext cx="89425" cy="1347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4040" y="2985022"/>
            <a:ext cx="1141112" cy="584775"/>
          </a:xfrm>
          <a:prstGeom prst="rect">
            <a:avLst/>
          </a:prstGeom>
          <a:noFill/>
        </p:spPr>
        <p:txBody>
          <a:bodyPr wrap="square" rtlCol="0">
            <a:spAutoFit/>
          </a:bodyPr>
          <a:lstStyle/>
          <a:p>
            <a:pPr algn="ctr"/>
            <a:r>
              <a:rPr lang="en-AU" sz="1600" dirty="0"/>
              <a:t>Steve</a:t>
            </a:r>
          </a:p>
          <a:p>
            <a:pPr algn="ctr"/>
            <a:r>
              <a:rPr lang="en-AU" sz="1600" dirty="0"/>
              <a:t>fixed frame</a:t>
            </a:r>
            <a:endParaRPr lang="en-US" sz="1600" dirty="0"/>
          </a:p>
        </p:txBody>
      </p:sp>
      <p:cxnSp>
        <p:nvCxnSpPr>
          <p:cNvPr id="13" name="Straight Connector 12"/>
          <p:cNvCxnSpPr/>
          <p:nvPr/>
        </p:nvCxnSpPr>
        <p:spPr>
          <a:xfrm>
            <a:off x="1535333" y="1255738"/>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1846431" y="1551723"/>
            <a:ext cx="0" cy="831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11426" y="1973657"/>
            <a:ext cx="380232" cy="307777"/>
          </a:xfrm>
          <a:prstGeom prst="rect">
            <a:avLst/>
          </a:prstGeom>
          <a:noFill/>
        </p:spPr>
        <p:txBody>
          <a:bodyPr wrap="none" rtlCol="0">
            <a:spAutoFit/>
          </a:bodyPr>
          <a:lstStyle/>
          <a:p>
            <a:r>
              <a:rPr lang="en-AU" sz="1400" dirty="0"/>
              <a:t>X</a:t>
            </a:r>
            <a:r>
              <a:rPr lang="en-AU" sz="1400" baseline="-25000" dirty="0"/>
              <a:t>M</a:t>
            </a:r>
            <a:endParaRPr lang="en-US" sz="1400" baseline="-25000" dirty="0"/>
          </a:p>
        </p:txBody>
      </p:sp>
      <p:sp>
        <p:nvSpPr>
          <p:cNvPr id="16" name="TextBox 15"/>
          <p:cNvSpPr txBox="1"/>
          <p:nvPr/>
        </p:nvSpPr>
        <p:spPr>
          <a:xfrm>
            <a:off x="1187710" y="1134827"/>
            <a:ext cx="401072" cy="338554"/>
          </a:xfrm>
          <a:prstGeom prst="rect">
            <a:avLst/>
          </a:prstGeom>
          <a:noFill/>
        </p:spPr>
        <p:txBody>
          <a:bodyPr wrap="none" rtlCol="0">
            <a:spAutoFit/>
          </a:bodyPr>
          <a:lstStyle/>
          <a:p>
            <a:r>
              <a:rPr lang="en-AU" sz="1600" dirty="0"/>
              <a:t>Y</a:t>
            </a:r>
            <a:r>
              <a:rPr lang="en-AU" sz="1600" baseline="-25000" dirty="0"/>
              <a:t>M</a:t>
            </a:r>
            <a:endParaRPr lang="en-US" sz="1600" baseline="-25000" dirty="0"/>
          </a:p>
        </p:txBody>
      </p:sp>
      <p:pic>
        <p:nvPicPr>
          <p:cNvPr id="17" name="Picture 2" descr="Image result for clip art c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64" y="1151544"/>
            <a:ext cx="416699" cy="5869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2225146" y="1416027"/>
            <a:ext cx="50008" cy="80964"/>
          </a:xfrm>
          <a:prstGeom prst="line">
            <a:avLst/>
          </a:prstGeom>
          <a:ln w="1905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09168" y="1506376"/>
            <a:ext cx="156181" cy="805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GIRL.WPG"/>
          <p:cNvPicPr>
            <a:picLocks noChangeAspect="1"/>
          </p:cNvPicPr>
          <p:nvPr/>
        </p:nvPicPr>
        <p:blipFill>
          <a:blip r:embed="rId5" cstate="print"/>
          <a:stretch>
            <a:fillRect/>
          </a:stretch>
        </p:blipFill>
        <p:spPr>
          <a:xfrm>
            <a:off x="1652822" y="994129"/>
            <a:ext cx="319956" cy="831192"/>
          </a:xfrm>
          <a:prstGeom prst="rect">
            <a:avLst/>
          </a:prstGeom>
        </p:spPr>
      </p:pic>
      <p:sp>
        <p:nvSpPr>
          <p:cNvPr id="21" name="TextBox 20"/>
          <p:cNvSpPr txBox="1"/>
          <p:nvPr/>
        </p:nvSpPr>
        <p:spPr>
          <a:xfrm>
            <a:off x="1791018" y="75569"/>
            <a:ext cx="1340110" cy="584775"/>
          </a:xfrm>
          <a:prstGeom prst="rect">
            <a:avLst/>
          </a:prstGeom>
          <a:noFill/>
        </p:spPr>
        <p:txBody>
          <a:bodyPr wrap="none" rtlCol="0">
            <a:spAutoFit/>
          </a:bodyPr>
          <a:lstStyle/>
          <a:p>
            <a:pPr algn="ctr"/>
            <a:r>
              <a:rPr lang="en-AU" sz="1600" dirty="0"/>
              <a:t>Mary</a:t>
            </a:r>
          </a:p>
          <a:p>
            <a:pPr algn="ctr"/>
            <a:r>
              <a:rPr lang="en-AU" sz="1600" dirty="0"/>
              <a:t>moving frame</a:t>
            </a:r>
            <a:endParaRPr lang="en-US" sz="1600" dirty="0"/>
          </a:p>
        </p:txBody>
      </p:sp>
      <p:pic>
        <p:nvPicPr>
          <p:cNvPr id="26" name="Picture 8" descr="Image result for image space shi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569386" y="1702785"/>
            <a:ext cx="1259425" cy="6841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Object 27"/>
          <p:cNvGraphicFramePr>
            <a:graphicFrameLocks noChangeAspect="1"/>
          </p:cNvGraphicFramePr>
          <p:nvPr>
            <p:extLst>
              <p:ext uri="{D42A27DB-BD31-4B8C-83A1-F6EECF244321}">
                <p14:modId xmlns:p14="http://schemas.microsoft.com/office/powerpoint/2010/main" val="856321040"/>
              </p:ext>
            </p:extLst>
          </p:nvPr>
        </p:nvGraphicFramePr>
        <p:xfrm>
          <a:off x="4177670" y="1914460"/>
          <a:ext cx="1079500" cy="292100"/>
        </p:xfrm>
        <a:graphic>
          <a:graphicData uri="http://schemas.openxmlformats.org/presentationml/2006/ole">
            <mc:AlternateContent xmlns:mc="http://schemas.openxmlformats.org/markup-compatibility/2006">
              <mc:Choice xmlns:v="urn:schemas-microsoft-com:vml" Requires="v">
                <p:oleObj spid="_x0000_s25966" name="Equation" r:id="rId7" imgW="1079280" imgH="291960" progId="Equation.DSMT4">
                  <p:embed/>
                </p:oleObj>
              </mc:Choice>
              <mc:Fallback>
                <p:oleObj name="Equation" r:id="rId7" imgW="1079280" imgH="291960" progId="Equation.DSMT4">
                  <p:embed/>
                  <p:pic>
                    <p:nvPicPr>
                      <p:cNvPr id="30" name="Object 29"/>
                      <p:cNvPicPr/>
                      <p:nvPr/>
                    </p:nvPicPr>
                    <p:blipFill>
                      <a:blip r:embed="rId8"/>
                      <a:stretch>
                        <a:fillRect/>
                      </a:stretch>
                    </p:blipFill>
                    <p:spPr>
                      <a:xfrm>
                        <a:off x="4177670" y="1914460"/>
                        <a:ext cx="1079500" cy="2921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034907969"/>
              </p:ext>
            </p:extLst>
          </p:nvPr>
        </p:nvGraphicFramePr>
        <p:xfrm>
          <a:off x="2545561" y="893894"/>
          <a:ext cx="596900" cy="279400"/>
        </p:xfrm>
        <a:graphic>
          <a:graphicData uri="http://schemas.openxmlformats.org/presentationml/2006/ole">
            <mc:AlternateContent xmlns:mc="http://schemas.openxmlformats.org/markup-compatibility/2006">
              <mc:Choice xmlns:v="urn:schemas-microsoft-com:vml" Requires="v">
                <p:oleObj spid="_x0000_s25967" name="Equation" r:id="rId9" imgW="596880" imgH="279360" progId="Equation.DSMT4">
                  <p:embed/>
                </p:oleObj>
              </mc:Choice>
              <mc:Fallback>
                <p:oleObj name="Equation" r:id="rId9" imgW="596880" imgH="279360" progId="Equation.DSMT4">
                  <p:embed/>
                  <p:pic>
                    <p:nvPicPr>
                      <p:cNvPr id="31" name="Object 30"/>
                      <p:cNvPicPr/>
                      <p:nvPr/>
                    </p:nvPicPr>
                    <p:blipFill>
                      <a:blip r:embed="rId10"/>
                      <a:stretch>
                        <a:fillRect/>
                      </a:stretch>
                    </p:blipFill>
                    <p:spPr>
                      <a:xfrm>
                        <a:off x="2545561" y="893894"/>
                        <a:ext cx="596900" cy="2794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224112444"/>
              </p:ext>
            </p:extLst>
          </p:nvPr>
        </p:nvGraphicFramePr>
        <p:xfrm>
          <a:off x="2071688" y="3838104"/>
          <a:ext cx="520700" cy="241300"/>
        </p:xfrm>
        <a:graphic>
          <a:graphicData uri="http://schemas.openxmlformats.org/presentationml/2006/ole">
            <mc:AlternateContent xmlns:mc="http://schemas.openxmlformats.org/markup-compatibility/2006">
              <mc:Choice xmlns:v="urn:schemas-microsoft-com:vml" Requires="v">
                <p:oleObj spid="_x0000_s25968" name="Equation" r:id="rId11" imgW="520560" imgH="241200" progId="Equation.DSMT4">
                  <p:embed/>
                </p:oleObj>
              </mc:Choice>
              <mc:Fallback>
                <p:oleObj name="Equation" r:id="rId11" imgW="520560" imgH="241200" progId="Equation.DSMT4">
                  <p:embed/>
                  <p:pic>
                    <p:nvPicPr>
                      <p:cNvPr id="34" name="Object 33"/>
                      <p:cNvPicPr/>
                      <p:nvPr/>
                    </p:nvPicPr>
                    <p:blipFill>
                      <a:blip r:embed="rId12"/>
                      <a:stretch>
                        <a:fillRect/>
                      </a:stretch>
                    </p:blipFill>
                    <p:spPr>
                      <a:xfrm>
                        <a:off x="2071688" y="3838104"/>
                        <a:ext cx="520700" cy="241300"/>
                      </a:xfrm>
                      <a:prstGeom prst="rect">
                        <a:avLst/>
                      </a:prstGeom>
                    </p:spPr>
                  </p:pic>
                </p:oleObj>
              </mc:Fallback>
            </mc:AlternateContent>
          </a:graphicData>
        </a:graphic>
      </p:graphicFrame>
      <p:sp>
        <p:nvSpPr>
          <p:cNvPr id="34" name="Rectangle 33"/>
          <p:cNvSpPr/>
          <p:nvPr/>
        </p:nvSpPr>
        <p:spPr>
          <a:xfrm>
            <a:off x="1073099" y="763260"/>
            <a:ext cx="3060595" cy="192704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34" idx="3"/>
          </p:cNvCxnSpPr>
          <p:nvPr/>
        </p:nvCxnSpPr>
        <p:spPr>
          <a:xfrm>
            <a:off x="4133694" y="1726781"/>
            <a:ext cx="914399"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1378769517"/>
              </p:ext>
            </p:extLst>
          </p:nvPr>
        </p:nvGraphicFramePr>
        <p:xfrm>
          <a:off x="2768247" y="3382398"/>
          <a:ext cx="2463800" cy="304800"/>
        </p:xfrm>
        <a:graphic>
          <a:graphicData uri="http://schemas.openxmlformats.org/presentationml/2006/ole">
            <mc:AlternateContent xmlns:mc="http://schemas.openxmlformats.org/markup-compatibility/2006">
              <mc:Choice xmlns:v="urn:schemas-microsoft-com:vml" Requires="v">
                <p:oleObj spid="_x0000_s25969" name="Equation" r:id="rId13" imgW="2463480" imgH="304560" progId="Equation.DSMT4">
                  <p:embed/>
                </p:oleObj>
              </mc:Choice>
              <mc:Fallback>
                <p:oleObj name="Equation" r:id="rId13" imgW="2463480" imgH="304560" progId="Equation.DSMT4">
                  <p:embed/>
                  <p:pic>
                    <p:nvPicPr>
                      <p:cNvPr id="0" name=""/>
                      <p:cNvPicPr/>
                      <p:nvPr/>
                    </p:nvPicPr>
                    <p:blipFill>
                      <a:blip r:embed="rId14"/>
                      <a:stretch>
                        <a:fillRect/>
                      </a:stretch>
                    </p:blipFill>
                    <p:spPr>
                      <a:xfrm>
                        <a:off x="2768247" y="3382398"/>
                        <a:ext cx="2463800" cy="304800"/>
                      </a:xfrm>
                      <a:prstGeom prst="rect">
                        <a:avLst/>
                      </a:prstGeom>
                    </p:spPr>
                  </p:pic>
                </p:oleObj>
              </mc:Fallback>
            </mc:AlternateContent>
          </a:graphicData>
        </a:graphic>
      </p:graphicFrame>
    </p:spTree>
    <p:extLst>
      <p:ext uri="{BB962C8B-B14F-4D97-AF65-F5344CB8AC3E}">
        <p14:creationId xmlns:p14="http://schemas.microsoft.com/office/powerpoint/2010/main" val="1223923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42347" y="1375379"/>
            <a:ext cx="1246909" cy="1246909"/>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p:cNvSpPr/>
          <p:nvPr/>
        </p:nvSpPr>
        <p:spPr>
          <a:xfrm>
            <a:off x="831273" y="2909454"/>
            <a:ext cx="808601" cy="158713"/>
          </a:xfrm>
          <a:custGeom>
            <a:avLst/>
            <a:gdLst>
              <a:gd name="connsiteX0" fmla="*/ 0 w 808601"/>
              <a:gd name="connsiteY0" fmla="*/ 0 h 158713"/>
              <a:gd name="connsiteX1" fmla="*/ 408079 w 808601"/>
              <a:gd name="connsiteY1" fmla="*/ 158698 h 158713"/>
              <a:gd name="connsiteX2" fmla="*/ 808601 w 808601"/>
              <a:gd name="connsiteY2" fmla="*/ 7557 h 158713"/>
            </a:gdLst>
            <a:ahLst/>
            <a:cxnLst>
              <a:cxn ang="0">
                <a:pos x="connsiteX0" y="connsiteY0"/>
              </a:cxn>
              <a:cxn ang="0">
                <a:pos x="connsiteX1" y="connsiteY1"/>
              </a:cxn>
              <a:cxn ang="0">
                <a:pos x="connsiteX2" y="connsiteY2"/>
              </a:cxn>
            </a:cxnLst>
            <a:rect l="l" t="t" r="r" b="b"/>
            <a:pathLst>
              <a:path w="808601" h="158713">
                <a:moveTo>
                  <a:pt x="0" y="0"/>
                </a:moveTo>
                <a:cubicBezTo>
                  <a:pt x="136656" y="78719"/>
                  <a:pt x="273312" y="157439"/>
                  <a:pt x="408079" y="158698"/>
                </a:cubicBezTo>
                <a:cubicBezTo>
                  <a:pt x="542846" y="159957"/>
                  <a:pt x="675723" y="83757"/>
                  <a:pt x="808601" y="7557"/>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flipH="1" flipV="1">
            <a:off x="855204" y="1142369"/>
            <a:ext cx="808601" cy="158713"/>
          </a:xfrm>
          <a:custGeom>
            <a:avLst/>
            <a:gdLst>
              <a:gd name="connsiteX0" fmla="*/ 0 w 808601"/>
              <a:gd name="connsiteY0" fmla="*/ 0 h 158713"/>
              <a:gd name="connsiteX1" fmla="*/ 408079 w 808601"/>
              <a:gd name="connsiteY1" fmla="*/ 158698 h 158713"/>
              <a:gd name="connsiteX2" fmla="*/ 808601 w 808601"/>
              <a:gd name="connsiteY2" fmla="*/ 7557 h 158713"/>
            </a:gdLst>
            <a:ahLst/>
            <a:cxnLst>
              <a:cxn ang="0">
                <a:pos x="connsiteX0" y="connsiteY0"/>
              </a:cxn>
              <a:cxn ang="0">
                <a:pos x="connsiteX1" y="connsiteY1"/>
              </a:cxn>
              <a:cxn ang="0">
                <a:pos x="connsiteX2" y="connsiteY2"/>
              </a:cxn>
            </a:cxnLst>
            <a:rect l="l" t="t" r="r" b="b"/>
            <a:pathLst>
              <a:path w="808601" h="158713">
                <a:moveTo>
                  <a:pt x="0" y="0"/>
                </a:moveTo>
                <a:cubicBezTo>
                  <a:pt x="136656" y="78719"/>
                  <a:pt x="273312" y="157439"/>
                  <a:pt x="408079" y="158698"/>
                </a:cubicBezTo>
                <a:cubicBezTo>
                  <a:pt x="542846" y="159957"/>
                  <a:pt x="675723" y="83757"/>
                  <a:pt x="808601" y="7557"/>
                </a:cubicBez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46387" y="3068152"/>
            <a:ext cx="856581" cy="338554"/>
          </a:xfrm>
          <a:prstGeom prst="rect">
            <a:avLst/>
          </a:prstGeom>
          <a:noFill/>
        </p:spPr>
        <p:txBody>
          <a:bodyPr wrap="none" rtlCol="0">
            <a:spAutoFit/>
          </a:bodyPr>
          <a:lstStyle/>
          <a:p>
            <a:r>
              <a:rPr lang="en-AU" sz="1600" dirty="0"/>
              <a:t>rotation</a:t>
            </a:r>
            <a:endParaRPr lang="en-US" sz="1600" dirty="0"/>
          </a:p>
        </p:txBody>
      </p:sp>
      <p:sp>
        <p:nvSpPr>
          <p:cNvPr id="8" name="TextBox 7"/>
          <p:cNvSpPr txBox="1"/>
          <p:nvPr/>
        </p:nvSpPr>
        <p:spPr>
          <a:xfrm>
            <a:off x="861501" y="1821243"/>
            <a:ext cx="830677" cy="369332"/>
          </a:xfrm>
          <a:prstGeom prst="rect">
            <a:avLst/>
          </a:prstGeom>
          <a:solidFill>
            <a:srgbClr val="FFFF00"/>
          </a:solidFill>
        </p:spPr>
        <p:txBody>
          <a:bodyPr wrap="none" rtlCol="0">
            <a:spAutoFit/>
          </a:bodyPr>
          <a:lstStyle/>
          <a:p>
            <a:r>
              <a:rPr lang="en-AU" dirty="0"/>
              <a:t>VENUS</a:t>
            </a:r>
            <a:endParaRPr lang="en-US" dirty="0"/>
          </a:p>
        </p:txBody>
      </p:sp>
      <p:grpSp>
        <p:nvGrpSpPr>
          <p:cNvPr id="14" name="Group 13"/>
          <p:cNvGrpSpPr/>
          <p:nvPr/>
        </p:nvGrpSpPr>
        <p:grpSpPr>
          <a:xfrm>
            <a:off x="2924569" y="1959788"/>
            <a:ext cx="1423240" cy="165421"/>
            <a:chOff x="2924569" y="1959788"/>
            <a:chExt cx="1423240" cy="165421"/>
          </a:xfrm>
        </p:grpSpPr>
        <p:grpSp>
          <p:nvGrpSpPr>
            <p:cNvPr id="11" name="Group 10"/>
            <p:cNvGrpSpPr/>
            <p:nvPr/>
          </p:nvGrpSpPr>
          <p:grpSpPr>
            <a:xfrm>
              <a:off x="3122312" y="1959788"/>
              <a:ext cx="1225497" cy="165421"/>
              <a:chOff x="3122312" y="1959788"/>
              <a:chExt cx="1225497" cy="165421"/>
            </a:xfrm>
          </p:grpSpPr>
          <p:sp>
            <p:nvSpPr>
              <p:cNvPr id="9" name="Freeform: Shape 8"/>
              <p:cNvSpPr/>
              <p:nvPr/>
            </p:nvSpPr>
            <p:spPr>
              <a:xfrm>
                <a:off x="3122312" y="1981200"/>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flipV="1">
                <a:off x="3728134" y="1959788"/>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flipH="1">
              <a:off x="2924569" y="1987498"/>
              <a:ext cx="19648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20552665" flipH="1">
            <a:off x="1982905" y="1473181"/>
            <a:ext cx="1791027" cy="198362"/>
            <a:chOff x="2924569" y="1959788"/>
            <a:chExt cx="1423240" cy="165421"/>
          </a:xfrm>
        </p:grpSpPr>
        <p:grpSp>
          <p:nvGrpSpPr>
            <p:cNvPr id="17" name="Group 16"/>
            <p:cNvGrpSpPr/>
            <p:nvPr/>
          </p:nvGrpSpPr>
          <p:grpSpPr>
            <a:xfrm>
              <a:off x="3122312" y="1959788"/>
              <a:ext cx="1225497" cy="165421"/>
              <a:chOff x="3122312" y="1959788"/>
              <a:chExt cx="1225497" cy="165421"/>
            </a:xfrm>
          </p:grpSpPr>
          <p:sp>
            <p:nvSpPr>
              <p:cNvPr id="19" name="Freeform: Shape 18"/>
              <p:cNvSpPr/>
              <p:nvPr/>
            </p:nvSpPr>
            <p:spPr>
              <a:xfrm>
                <a:off x="3122312" y="1981200"/>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flipV="1">
                <a:off x="3728134" y="1959788"/>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p:nvPr/>
          </p:nvCxnSpPr>
          <p:spPr>
            <a:xfrm flipH="1">
              <a:off x="2924569" y="1987498"/>
              <a:ext cx="19648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223791" flipH="1">
            <a:off x="1916304" y="2575660"/>
            <a:ext cx="1048361" cy="171604"/>
            <a:chOff x="2924569" y="1959788"/>
            <a:chExt cx="1423240" cy="165421"/>
          </a:xfrm>
        </p:grpSpPr>
        <p:grpSp>
          <p:nvGrpSpPr>
            <p:cNvPr id="22" name="Group 21"/>
            <p:cNvGrpSpPr/>
            <p:nvPr/>
          </p:nvGrpSpPr>
          <p:grpSpPr>
            <a:xfrm>
              <a:off x="3122312" y="1959788"/>
              <a:ext cx="1225497" cy="165421"/>
              <a:chOff x="3122312" y="1959788"/>
              <a:chExt cx="1225497" cy="165421"/>
            </a:xfrm>
          </p:grpSpPr>
          <p:sp>
            <p:nvSpPr>
              <p:cNvPr id="24" name="Freeform: Shape 23"/>
              <p:cNvSpPr/>
              <p:nvPr/>
            </p:nvSpPr>
            <p:spPr>
              <a:xfrm>
                <a:off x="3122312" y="1981200"/>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p:nvPr/>
            </p:nvSpPr>
            <p:spPr>
              <a:xfrm flipV="1">
                <a:off x="3728134" y="1959788"/>
                <a:ext cx="619675" cy="144009"/>
              </a:xfrm>
              <a:custGeom>
                <a:avLst/>
                <a:gdLst>
                  <a:gd name="connsiteX0" fmla="*/ 0 w 2335120"/>
                  <a:gd name="connsiteY0" fmla="*/ 105810 h 1005522"/>
                  <a:gd name="connsiteX1" fmla="*/ 355180 w 2335120"/>
                  <a:gd name="connsiteY1" fmla="*/ 1005096 h 1005522"/>
                  <a:gd name="connsiteX2" fmla="*/ 785930 w 2335120"/>
                  <a:gd name="connsiteY2" fmla="*/ 7569 h 1005522"/>
                  <a:gd name="connsiteX3" fmla="*/ 1224238 w 2335120"/>
                  <a:gd name="connsiteY3" fmla="*/ 989982 h 1005522"/>
                  <a:gd name="connsiteX4" fmla="*/ 1670102 w 2335120"/>
                  <a:gd name="connsiteY4" fmla="*/ 12 h 1005522"/>
                  <a:gd name="connsiteX5" fmla="*/ 2108410 w 2335120"/>
                  <a:gd name="connsiteY5" fmla="*/ 967311 h 1005522"/>
                  <a:gd name="connsiteX6" fmla="*/ 2335120 w 2335120"/>
                  <a:gd name="connsiteY6" fmla="*/ 506333 h 10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120" h="1005522">
                    <a:moveTo>
                      <a:pt x="0" y="105810"/>
                    </a:moveTo>
                    <a:cubicBezTo>
                      <a:pt x="112096" y="563640"/>
                      <a:pt x="224192" y="1021470"/>
                      <a:pt x="355180" y="1005096"/>
                    </a:cubicBezTo>
                    <a:cubicBezTo>
                      <a:pt x="486168" y="988723"/>
                      <a:pt x="641087" y="10088"/>
                      <a:pt x="785930" y="7569"/>
                    </a:cubicBezTo>
                    <a:cubicBezTo>
                      <a:pt x="930773" y="5050"/>
                      <a:pt x="1076876" y="991242"/>
                      <a:pt x="1224238" y="989982"/>
                    </a:cubicBezTo>
                    <a:cubicBezTo>
                      <a:pt x="1371600" y="988723"/>
                      <a:pt x="1522740" y="3790"/>
                      <a:pt x="1670102" y="12"/>
                    </a:cubicBezTo>
                    <a:cubicBezTo>
                      <a:pt x="1817464" y="-3767"/>
                      <a:pt x="1997574" y="882924"/>
                      <a:pt x="2108410" y="967311"/>
                    </a:cubicBezTo>
                    <a:cubicBezTo>
                      <a:pt x="2219246" y="1051698"/>
                      <a:pt x="2277183" y="779015"/>
                      <a:pt x="2335120" y="506333"/>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flipH="1">
              <a:off x="2924569" y="1987498"/>
              <a:ext cx="196482"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393105" y="2176422"/>
            <a:ext cx="1266052" cy="338554"/>
          </a:xfrm>
          <a:prstGeom prst="rect">
            <a:avLst/>
          </a:prstGeom>
          <a:noFill/>
        </p:spPr>
        <p:txBody>
          <a:bodyPr wrap="none" rtlCol="0">
            <a:spAutoFit/>
          </a:bodyPr>
          <a:lstStyle/>
          <a:p>
            <a:r>
              <a:rPr lang="en-AU" sz="1600" dirty="0"/>
              <a:t>incident light</a:t>
            </a:r>
            <a:endParaRPr lang="en-US" sz="1600" dirty="0"/>
          </a:p>
        </p:txBody>
      </p:sp>
      <p:sp>
        <p:nvSpPr>
          <p:cNvPr id="27" name="TextBox 26"/>
          <p:cNvSpPr txBox="1"/>
          <p:nvPr/>
        </p:nvSpPr>
        <p:spPr>
          <a:xfrm>
            <a:off x="2486261" y="861501"/>
            <a:ext cx="2239074" cy="338554"/>
          </a:xfrm>
          <a:prstGeom prst="rect">
            <a:avLst/>
          </a:prstGeom>
          <a:noFill/>
        </p:spPr>
        <p:txBody>
          <a:bodyPr wrap="none" rtlCol="0">
            <a:spAutoFit/>
          </a:bodyPr>
          <a:lstStyle/>
          <a:p>
            <a:r>
              <a:rPr lang="en-AU" sz="1600" dirty="0">
                <a:solidFill>
                  <a:srgbClr val="FF0000"/>
                </a:solidFill>
              </a:rPr>
              <a:t>redshifted reflected light</a:t>
            </a:r>
            <a:endParaRPr lang="en-US" sz="1600" dirty="0">
              <a:solidFill>
                <a:srgbClr val="FF0000"/>
              </a:solidFill>
            </a:endParaRPr>
          </a:p>
        </p:txBody>
      </p:sp>
      <p:sp>
        <p:nvSpPr>
          <p:cNvPr id="28" name="TextBox 27"/>
          <p:cNvSpPr txBox="1"/>
          <p:nvPr/>
        </p:nvSpPr>
        <p:spPr>
          <a:xfrm>
            <a:off x="2260809" y="2963614"/>
            <a:ext cx="2323521" cy="338554"/>
          </a:xfrm>
          <a:prstGeom prst="rect">
            <a:avLst/>
          </a:prstGeom>
          <a:noFill/>
        </p:spPr>
        <p:txBody>
          <a:bodyPr wrap="none" rtlCol="0">
            <a:spAutoFit/>
          </a:bodyPr>
          <a:lstStyle/>
          <a:p>
            <a:r>
              <a:rPr lang="en-AU" sz="1600" dirty="0" err="1">
                <a:solidFill>
                  <a:srgbClr val="0000FF"/>
                </a:solidFill>
              </a:rPr>
              <a:t>blueshifted</a:t>
            </a:r>
            <a:r>
              <a:rPr lang="en-AU" sz="1600" dirty="0">
                <a:solidFill>
                  <a:srgbClr val="0000FF"/>
                </a:solidFill>
              </a:rPr>
              <a:t> reflected light</a:t>
            </a:r>
            <a:endParaRPr lang="en-US" sz="1600" dirty="0">
              <a:solidFill>
                <a:srgbClr val="0000FF"/>
              </a:solidFill>
            </a:endParaRPr>
          </a:p>
        </p:txBody>
      </p:sp>
    </p:spTree>
    <p:extLst>
      <p:ext uri="{BB962C8B-B14F-4D97-AF65-F5344CB8AC3E}">
        <p14:creationId xmlns:p14="http://schemas.microsoft.com/office/powerpoint/2010/main" val="2164167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610" y="559220"/>
            <a:ext cx="1435835" cy="1723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images redshift"/>
          <p:cNvPicPr>
            <a:picLocks noChangeAspect="1" noChangeArrowheads="1"/>
          </p:cNvPicPr>
          <p:nvPr/>
        </p:nvPicPr>
        <p:blipFill rotWithShape="1">
          <a:blip r:embed="rId2">
            <a:extLst>
              <a:ext uri="{28A0092B-C50C-407E-A947-70E740481C1C}">
                <a14:useLocalDpi xmlns:a14="http://schemas.microsoft.com/office/drawing/2010/main" val="0"/>
              </a:ext>
            </a:extLst>
          </a:blip>
          <a:srcRect l="23253" t="8338" r="2431" b="20379"/>
          <a:stretch/>
        </p:blipFill>
        <p:spPr bwMode="auto">
          <a:xfrm>
            <a:off x="1705290" y="559218"/>
            <a:ext cx="3695385" cy="1723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7167" y="551663"/>
            <a:ext cx="1429622" cy="276999"/>
          </a:xfrm>
          <a:prstGeom prst="rect">
            <a:avLst/>
          </a:prstGeom>
          <a:solidFill>
            <a:schemeClr val="bg1">
              <a:lumMod val="85000"/>
            </a:schemeClr>
          </a:solidFill>
        </p:spPr>
        <p:txBody>
          <a:bodyPr wrap="none" rtlCol="0">
            <a:spAutoFit/>
          </a:bodyPr>
          <a:lstStyle/>
          <a:p>
            <a:r>
              <a:rPr lang="en-AU" sz="1200" dirty="0"/>
              <a:t>very distance galaxy</a:t>
            </a:r>
            <a:endParaRPr lang="en-US" sz="1200" dirty="0"/>
          </a:p>
        </p:txBody>
      </p:sp>
      <p:sp>
        <p:nvSpPr>
          <p:cNvPr id="9" name="TextBox 8"/>
          <p:cNvSpPr txBox="1"/>
          <p:nvPr/>
        </p:nvSpPr>
        <p:spPr>
          <a:xfrm>
            <a:off x="583151" y="892989"/>
            <a:ext cx="1127360" cy="276999"/>
          </a:xfrm>
          <a:prstGeom prst="rect">
            <a:avLst/>
          </a:prstGeom>
          <a:solidFill>
            <a:schemeClr val="bg1">
              <a:lumMod val="85000"/>
            </a:schemeClr>
          </a:solidFill>
        </p:spPr>
        <p:txBody>
          <a:bodyPr wrap="none" rtlCol="0">
            <a:spAutoFit/>
          </a:bodyPr>
          <a:lstStyle/>
          <a:p>
            <a:r>
              <a:rPr lang="en-AU" sz="1200" dirty="0"/>
              <a:t>distance galaxy</a:t>
            </a:r>
            <a:endParaRPr lang="en-US" sz="1200" dirty="0"/>
          </a:p>
        </p:txBody>
      </p:sp>
      <p:sp>
        <p:nvSpPr>
          <p:cNvPr id="10" name="TextBox 9"/>
          <p:cNvSpPr txBox="1"/>
          <p:nvPr/>
        </p:nvSpPr>
        <p:spPr>
          <a:xfrm>
            <a:off x="666278" y="1263283"/>
            <a:ext cx="1038811" cy="276999"/>
          </a:xfrm>
          <a:prstGeom prst="rect">
            <a:avLst/>
          </a:prstGeom>
          <a:solidFill>
            <a:schemeClr val="bg1">
              <a:lumMod val="85000"/>
            </a:schemeClr>
          </a:solidFill>
        </p:spPr>
        <p:txBody>
          <a:bodyPr wrap="none" rtlCol="0">
            <a:spAutoFit/>
          </a:bodyPr>
          <a:lstStyle/>
          <a:p>
            <a:r>
              <a:rPr lang="en-AU" sz="1200" dirty="0"/>
              <a:t>nearby galaxy</a:t>
            </a:r>
            <a:endParaRPr lang="en-US" sz="1200" dirty="0"/>
          </a:p>
        </p:txBody>
      </p:sp>
      <p:sp>
        <p:nvSpPr>
          <p:cNvPr id="11" name="TextBox 10"/>
          <p:cNvSpPr txBox="1"/>
          <p:nvPr/>
        </p:nvSpPr>
        <p:spPr>
          <a:xfrm>
            <a:off x="787192" y="1633577"/>
            <a:ext cx="922497" cy="276999"/>
          </a:xfrm>
          <a:prstGeom prst="rect">
            <a:avLst/>
          </a:prstGeom>
          <a:solidFill>
            <a:schemeClr val="bg1">
              <a:lumMod val="85000"/>
            </a:schemeClr>
          </a:solidFill>
        </p:spPr>
        <p:txBody>
          <a:bodyPr wrap="none" rtlCol="0">
            <a:spAutoFit/>
          </a:bodyPr>
          <a:lstStyle/>
          <a:p>
            <a:r>
              <a:rPr lang="en-AU" sz="1200" dirty="0"/>
              <a:t>near by star</a:t>
            </a:r>
            <a:endParaRPr lang="en-US" sz="1200" dirty="0"/>
          </a:p>
        </p:txBody>
      </p:sp>
      <p:sp>
        <p:nvSpPr>
          <p:cNvPr id="12" name="TextBox 11"/>
          <p:cNvSpPr txBox="1"/>
          <p:nvPr/>
        </p:nvSpPr>
        <p:spPr>
          <a:xfrm>
            <a:off x="704064" y="1988758"/>
            <a:ext cx="1005725" cy="276999"/>
          </a:xfrm>
          <a:prstGeom prst="rect">
            <a:avLst/>
          </a:prstGeom>
          <a:solidFill>
            <a:schemeClr val="bg1">
              <a:lumMod val="85000"/>
            </a:schemeClr>
          </a:solidFill>
        </p:spPr>
        <p:txBody>
          <a:bodyPr wrap="none" rtlCol="0">
            <a:spAutoFit/>
          </a:bodyPr>
          <a:lstStyle/>
          <a:p>
            <a:r>
              <a:rPr lang="en-AU" sz="1200" dirty="0"/>
              <a:t>lab reference</a:t>
            </a:r>
            <a:endParaRPr lang="en-US" sz="1200" dirty="0"/>
          </a:p>
        </p:txBody>
      </p:sp>
      <p:sp>
        <p:nvSpPr>
          <p:cNvPr id="13" name="TextBox 12"/>
          <p:cNvSpPr txBox="1"/>
          <p:nvPr/>
        </p:nvSpPr>
        <p:spPr>
          <a:xfrm>
            <a:off x="3017773" y="2466108"/>
            <a:ext cx="902748" cy="276999"/>
          </a:xfrm>
          <a:prstGeom prst="rect">
            <a:avLst/>
          </a:prstGeom>
          <a:noFill/>
        </p:spPr>
        <p:txBody>
          <a:bodyPr wrap="none" rtlCol="0">
            <a:spAutoFit/>
          </a:bodyPr>
          <a:lstStyle/>
          <a:p>
            <a:r>
              <a:rPr lang="en-AU" sz="1200" dirty="0"/>
              <a:t>wavelength</a:t>
            </a:r>
            <a:endParaRPr lang="en-US" sz="1200" dirty="0"/>
          </a:p>
        </p:txBody>
      </p:sp>
      <p:sp>
        <p:nvSpPr>
          <p:cNvPr id="14" name="TextBox 13"/>
          <p:cNvSpPr txBox="1"/>
          <p:nvPr/>
        </p:nvSpPr>
        <p:spPr>
          <a:xfrm>
            <a:off x="1688996" y="2278442"/>
            <a:ext cx="420308" cy="276999"/>
          </a:xfrm>
          <a:prstGeom prst="rect">
            <a:avLst/>
          </a:prstGeom>
          <a:noFill/>
        </p:spPr>
        <p:txBody>
          <a:bodyPr wrap="none" rtlCol="0">
            <a:spAutoFit/>
          </a:bodyPr>
          <a:lstStyle/>
          <a:p>
            <a:r>
              <a:rPr lang="en-AU" sz="1200" dirty="0"/>
              <a:t>400</a:t>
            </a:r>
            <a:endParaRPr lang="en-US" sz="1200" dirty="0"/>
          </a:p>
        </p:txBody>
      </p:sp>
      <p:sp>
        <p:nvSpPr>
          <p:cNvPr id="15" name="TextBox 14"/>
          <p:cNvSpPr txBox="1"/>
          <p:nvPr/>
        </p:nvSpPr>
        <p:spPr>
          <a:xfrm>
            <a:off x="2740681" y="2287258"/>
            <a:ext cx="420308" cy="276999"/>
          </a:xfrm>
          <a:prstGeom prst="rect">
            <a:avLst/>
          </a:prstGeom>
          <a:noFill/>
        </p:spPr>
        <p:txBody>
          <a:bodyPr wrap="none" rtlCol="0">
            <a:spAutoFit/>
          </a:bodyPr>
          <a:lstStyle/>
          <a:p>
            <a:r>
              <a:rPr lang="en-AU" sz="1200" dirty="0"/>
              <a:t>500</a:t>
            </a:r>
            <a:endParaRPr lang="en-US" sz="1200" dirty="0"/>
          </a:p>
        </p:txBody>
      </p:sp>
      <p:sp>
        <p:nvSpPr>
          <p:cNvPr id="16" name="TextBox 15"/>
          <p:cNvSpPr txBox="1"/>
          <p:nvPr/>
        </p:nvSpPr>
        <p:spPr>
          <a:xfrm>
            <a:off x="3905723" y="2280961"/>
            <a:ext cx="420308" cy="276999"/>
          </a:xfrm>
          <a:prstGeom prst="rect">
            <a:avLst/>
          </a:prstGeom>
          <a:noFill/>
        </p:spPr>
        <p:txBody>
          <a:bodyPr wrap="none" rtlCol="0">
            <a:spAutoFit/>
          </a:bodyPr>
          <a:lstStyle/>
          <a:p>
            <a:r>
              <a:rPr lang="en-AU" sz="1200" dirty="0"/>
              <a:t>600</a:t>
            </a:r>
            <a:endParaRPr lang="en-US" sz="1200" dirty="0"/>
          </a:p>
        </p:txBody>
      </p:sp>
      <p:sp>
        <p:nvSpPr>
          <p:cNvPr id="17" name="TextBox 16"/>
          <p:cNvSpPr txBox="1"/>
          <p:nvPr/>
        </p:nvSpPr>
        <p:spPr>
          <a:xfrm>
            <a:off x="4980367" y="2282220"/>
            <a:ext cx="420308" cy="276999"/>
          </a:xfrm>
          <a:prstGeom prst="rect">
            <a:avLst/>
          </a:prstGeom>
          <a:noFill/>
        </p:spPr>
        <p:txBody>
          <a:bodyPr wrap="none" rtlCol="0">
            <a:spAutoFit/>
          </a:bodyPr>
          <a:lstStyle/>
          <a:p>
            <a:r>
              <a:rPr lang="en-AU" sz="1200" dirty="0"/>
              <a:t>700</a:t>
            </a:r>
            <a:endParaRPr lang="en-US" sz="1200" dirty="0"/>
          </a:p>
        </p:txBody>
      </p:sp>
      <p:pic>
        <p:nvPicPr>
          <p:cNvPr id="26628" name="Picture 4" descr="Image result for images redshift"/>
          <p:cNvPicPr>
            <a:picLocks noChangeAspect="1" noChangeArrowheads="1"/>
          </p:cNvPicPr>
          <p:nvPr/>
        </p:nvPicPr>
        <p:blipFill rotWithShape="1">
          <a:blip r:embed="rId3">
            <a:extLst>
              <a:ext uri="{28A0092B-C50C-407E-A947-70E740481C1C}">
                <a14:useLocalDpi xmlns:a14="http://schemas.microsoft.com/office/drawing/2010/main" val="0"/>
              </a:ext>
            </a:extLst>
          </a:blip>
          <a:srcRect b="12020"/>
          <a:stretch/>
        </p:blipFill>
        <p:spPr bwMode="auto">
          <a:xfrm>
            <a:off x="820803" y="3133095"/>
            <a:ext cx="3819525" cy="226262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254466" y="3619815"/>
            <a:ext cx="3022810" cy="400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08624" y="4595931"/>
            <a:ext cx="3022810" cy="272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3392" y="2788542"/>
            <a:ext cx="2694905" cy="338554"/>
          </a:xfrm>
          <a:prstGeom prst="rect">
            <a:avLst/>
          </a:prstGeom>
          <a:noFill/>
        </p:spPr>
        <p:txBody>
          <a:bodyPr wrap="none" rtlCol="0">
            <a:spAutoFit/>
          </a:bodyPr>
          <a:lstStyle/>
          <a:p>
            <a:r>
              <a:rPr lang="en-AU" sz="1600" dirty="0" err="1">
                <a:solidFill>
                  <a:srgbClr val="0000FF"/>
                </a:solidFill>
              </a:rPr>
              <a:t>blueshift</a:t>
            </a:r>
            <a:r>
              <a:rPr lang="en-AU" sz="1600" dirty="0">
                <a:solidFill>
                  <a:srgbClr val="0000FF"/>
                </a:solidFill>
              </a:rPr>
              <a:t> (moving toward you)</a:t>
            </a:r>
            <a:endParaRPr lang="en-US" sz="1600" dirty="0">
              <a:solidFill>
                <a:srgbClr val="0000FF"/>
              </a:solidFill>
            </a:endParaRPr>
          </a:p>
        </p:txBody>
      </p:sp>
      <p:sp>
        <p:nvSpPr>
          <p:cNvPr id="22" name="TextBox 21"/>
          <p:cNvSpPr txBox="1"/>
          <p:nvPr/>
        </p:nvSpPr>
        <p:spPr>
          <a:xfrm>
            <a:off x="2064329" y="3658859"/>
            <a:ext cx="1046569" cy="338554"/>
          </a:xfrm>
          <a:prstGeom prst="rect">
            <a:avLst/>
          </a:prstGeom>
          <a:noFill/>
        </p:spPr>
        <p:txBody>
          <a:bodyPr wrap="none" rtlCol="0">
            <a:spAutoFit/>
          </a:bodyPr>
          <a:lstStyle/>
          <a:p>
            <a:r>
              <a:rPr lang="en-AU" sz="1600" b="1" dirty="0">
                <a:solidFill>
                  <a:srgbClr val="00B050"/>
                </a:solidFill>
              </a:rPr>
              <a:t>stationary</a:t>
            </a:r>
            <a:endParaRPr lang="en-US" sz="1600" b="1" dirty="0">
              <a:solidFill>
                <a:srgbClr val="00B050"/>
              </a:solidFill>
            </a:endParaRPr>
          </a:p>
        </p:txBody>
      </p:sp>
      <p:sp>
        <p:nvSpPr>
          <p:cNvPr id="21" name="TextBox 20"/>
          <p:cNvSpPr txBox="1"/>
          <p:nvPr/>
        </p:nvSpPr>
        <p:spPr>
          <a:xfrm>
            <a:off x="1558008" y="4558145"/>
            <a:ext cx="2444195" cy="338554"/>
          </a:xfrm>
          <a:prstGeom prst="rect">
            <a:avLst/>
          </a:prstGeom>
          <a:noFill/>
        </p:spPr>
        <p:txBody>
          <a:bodyPr wrap="none" rtlCol="0">
            <a:spAutoFit/>
          </a:bodyPr>
          <a:lstStyle/>
          <a:p>
            <a:r>
              <a:rPr lang="en-AU" sz="1600" dirty="0">
                <a:solidFill>
                  <a:srgbClr val="FF0000"/>
                </a:solidFill>
              </a:rPr>
              <a:t>redshift (moving away you)</a:t>
            </a:r>
            <a:endParaRPr lang="en-US" sz="1600" dirty="0">
              <a:solidFill>
                <a:srgbClr val="FF0000"/>
              </a:solidFill>
            </a:endParaRPr>
          </a:p>
        </p:txBody>
      </p:sp>
    </p:spTree>
    <p:extLst>
      <p:ext uri="{BB962C8B-B14F-4D97-AF65-F5344CB8AC3E}">
        <p14:creationId xmlns:p14="http://schemas.microsoft.com/office/powerpoint/2010/main" val="2128213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5603" y="457200"/>
            <a:ext cx="993228" cy="11902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grpSp>
        <p:nvGrpSpPr>
          <p:cNvPr id="5" name="Group 4"/>
          <p:cNvGrpSpPr/>
          <p:nvPr/>
        </p:nvGrpSpPr>
        <p:grpSpPr>
          <a:xfrm>
            <a:off x="1012934" y="1647497"/>
            <a:ext cx="216776" cy="216776"/>
            <a:chOff x="1694793" y="1241534"/>
            <a:chExt cx="216776" cy="216776"/>
          </a:xfrm>
        </p:grpSpPr>
        <p:sp>
          <p:nvSpPr>
            <p:cNvPr id="6" name="Oval 5"/>
            <p:cNvSpPr/>
            <p:nvPr/>
          </p:nvSpPr>
          <p:spPr>
            <a:xfrm>
              <a:off x="1694793" y="1241534"/>
              <a:ext cx="216776" cy="2167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7" name="Oval 6"/>
            <p:cNvSpPr/>
            <p:nvPr/>
          </p:nvSpPr>
          <p:spPr>
            <a:xfrm>
              <a:off x="1740119" y="1286860"/>
              <a:ext cx="126124" cy="1261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grpSp>
      <p:grpSp>
        <p:nvGrpSpPr>
          <p:cNvPr id="8" name="Group 7"/>
          <p:cNvGrpSpPr/>
          <p:nvPr/>
        </p:nvGrpSpPr>
        <p:grpSpPr>
          <a:xfrm>
            <a:off x="377059" y="1647497"/>
            <a:ext cx="216776" cy="216776"/>
            <a:chOff x="1694793" y="1241534"/>
            <a:chExt cx="216776" cy="216776"/>
          </a:xfrm>
        </p:grpSpPr>
        <p:sp>
          <p:nvSpPr>
            <p:cNvPr id="9" name="Oval 8"/>
            <p:cNvSpPr/>
            <p:nvPr/>
          </p:nvSpPr>
          <p:spPr>
            <a:xfrm>
              <a:off x="1694793" y="1241534"/>
              <a:ext cx="216776" cy="2167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0" name="Oval 9"/>
            <p:cNvSpPr/>
            <p:nvPr/>
          </p:nvSpPr>
          <p:spPr>
            <a:xfrm>
              <a:off x="1740119" y="1286860"/>
              <a:ext cx="126124" cy="1261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grpSp>
      <p:pic>
        <p:nvPicPr>
          <p:cNvPr id="11" name="Picture 10" descr="BOY.WPG"/>
          <p:cNvPicPr>
            <a:picLocks noChangeAspect="1"/>
          </p:cNvPicPr>
          <p:nvPr/>
        </p:nvPicPr>
        <p:blipFill>
          <a:blip r:embed="rId3" cstate="print"/>
          <a:stretch>
            <a:fillRect/>
          </a:stretch>
        </p:blipFill>
        <p:spPr>
          <a:xfrm flipH="1">
            <a:off x="562150" y="2611717"/>
            <a:ext cx="344692" cy="1091291"/>
          </a:xfrm>
          <a:prstGeom prst="rect">
            <a:avLst/>
          </a:prstGeom>
        </p:spPr>
      </p:pic>
      <p:pic>
        <p:nvPicPr>
          <p:cNvPr id="12" name="Picture 11" descr="GIRL.WPG"/>
          <p:cNvPicPr>
            <a:picLocks noChangeAspect="1"/>
          </p:cNvPicPr>
          <p:nvPr/>
        </p:nvPicPr>
        <p:blipFill>
          <a:blip r:embed="rId4" cstate="print"/>
          <a:stretch>
            <a:fillRect/>
          </a:stretch>
        </p:blipFill>
        <p:spPr>
          <a:xfrm flipH="1">
            <a:off x="403702" y="574687"/>
            <a:ext cx="389785" cy="1012596"/>
          </a:xfrm>
          <a:prstGeom prst="rect">
            <a:avLst/>
          </a:prstGeom>
        </p:spPr>
      </p:pic>
      <p:cxnSp>
        <p:nvCxnSpPr>
          <p:cNvPr id="13" name="Straight Arrow Connector 12"/>
          <p:cNvCxnSpPr/>
          <p:nvPr/>
        </p:nvCxnSpPr>
        <p:spPr>
          <a:xfrm>
            <a:off x="572966" y="353356"/>
            <a:ext cx="622738"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21108" y="165072"/>
            <a:ext cx="2850267" cy="307777"/>
          </a:xfrm>
          <a:prstGeom prst="rect">
            <a:avLst/>
          </a:prstGeom>
          <a:noFill/>
        </p:spPr>
        <p:txBody>
          <a:bodyPr wrap="none" rtlCol="0">
            <a:spAutoFit/>
          </a:bodyPr>
          <a:lstStyle/>
          <a:p>
            <a:r>
              <a:rPr lang="en-AU" sz="1400" dirty="0"/>
              <a:t>Cart moves with a constant velocity</a:t>
            </a:r>
            <a:endParaRPr lang="en-AU" sz="1400" i="1" dirty="0">
              <a:latin typeface="Times New Roman" panose="02020603050405020304" pitchFamily="18" charset="0"/>
              <a:cs typeface="Times New Roman" panose="02020603050405020304" pitchFamily="18" charset="0"/>
            </a:endParaRPr>
          </a:p>
        </p:txBody>
      </p:sp>
      <p:pic>
        <p:nvPicPr>
          <p:cNvPr id="15" name="Picture 14" descr="SOCCER.WPG"/>
          <p:cNvPicPr>
            <a:picLocks noChangeAspect="1"/>
          </p:cNvPicPr>
          <p:nvPr/>
        </p:nvPicPr>
        <p:blipFill>
          <a:blip r:embed="rId5" cstate="print"/>
          <a:stretch>
            <a:fillRect/>
          </a:stretch>
        </p:blipFill>
        <p:spPr>
          <a:xfrm>
            <a:off x="873445" y="1257840"/>
            <a:ext cx="241360" cy="242077"/>
          </a:xfrm>
          <a:prstGeom prst="rect">
            <a:avLst/>
          </a:prstGeom>
        </p:spPr>
      </p:pic>
      <p:sp>
        <p:nvSpPr>
          <p:cNvPr id="17" name="TextBox 16"/>
          <p:cNvSpPr txBox="1"/>
          <p:nvPr/>
        </p:nvSpPr>
        <p:spPr>
          <a:xfrm>
            <a:off x="1319539" y="525213"/>
            <a:ext cx="3402663" cy="307777"/>
          </a:xfrm>
          <a:prstGeom prst="rect">
            <a:avLst/>
          </a:prstGeom>
          <a:noFill/>
        </p:spPr>
        <p:txBody>
          <a:bodyPr wrap="none" rtlCol="0">
            <a:spAutoFit/>
          </a:bodyPr>
          <a:lstStyle/>
          <a:p>
            <a:r>
              <a:rPr lang="en-AU" sz="1400" dirty="0"/>
              <a:t>Ball is throw vertical up by </a:t>
            </a:r>
            <a:r>
              <a:rPr lang="en-AU" sz="1400" dirty="0">
                <a:solidFill>
                  <a:srgbClr val="FF0000"/>
                </a:solidFill>
              </a:rPr>
              <a:t>Mary</a:t>
            </a:r>
            <a:r>
              <a:rPr lang="en-AU" sz="1400" dirty="0"/>
              <a:t> in the cart</a:t>
            </a:r>
          </a:p>
        </p:txBody>
      </p:sp>
      <p:cxnSp>
        <p:nvCxnSpPr>
          <p:cNvPr id="18" name="Straight Arrow Connector 17"/>
          <p:cNvCxnSpPr>
            <a:stCxn id="15" idx="0"/>
          </p:cNvCxnSpPr>
          <p:nvPr/>
        </p:nvCxnSpPr>
        <p:spPr>
          <a:xfrm flipV="1">
            <a:off x="994125" y="921957"/>
            <a:ext cx="0" cy="33588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497986" y="1119452"/>
            <a:ext cx="3194928" cy="523220"/>
          </a:xfrm>
          <a:prstGeom prst="rect">
            <a:avLst/>
          </a:prstGeom>
          <a:noFill/>
        </p:spPr>
        <p:txBody>
          <a:bodyPr wrap="square" rtlCol="0">
            <a:spAutoFit/>
          </a:bodyPr>
          <a:lstStyle/>
          <a:p>
            <a:r>
              <a:rPr lang="en-AU" sz="1400" dirty="0">
                <a:solidFill>
                  <a:srgbClr val="FF0000"/>
                </a:solidFill>
              </a:rPr>
              <a:t>Mary</a:t>
            </a:r>
            <a:r>
              <a:rPr lang="en-AU" sz="1400" dirty="0"/>
              <a:t> states the ball travels in a straight line – it goes up then down</a:t>
            </a:r>
          </a:p>
        </p:txBody>
      </p:sp>
      <p:sp>
        <p:nvSpPr>
          <p:cNvPr id="26" name="TextBox 25"/>
          <p:cNvSpPr txBox="1"/>
          <p:nvPr/>
        </p:nvSpPr>
        <p:spPr>
          <a:xfrm>
            <a:off x="1321795" y="3358096"/>
            <a:ext cx="3861570" cy="307777"/>
          </a:xfrm>
          <a:prstGeom prst="rect">
            <a:avLst/>
          </a:prstGeom>
          <a:noFill/>
        </p:spPr>
        <p:txBody>
          <a:bodyPr wrap="none" rtlCol="0">
            <a:spAutoFit/>
          </a:bodyPr>
          <a:lstStyle/>
          <a:p>
            <a:r>
              <a:rPr lang="en-AU" sz="1400" dirty="0">
                <a:solidFill>
                  <a:srgbClr val="0000FF"/>
                </a:solidFill>
              </a:rPr>
              <a:t>Steve</a:t>
            </a:r>
            <a:r>
              <a:rPr lang="en-AU" sz="1400" dirty="0"/>
              <a:t> states the ball travels along a parabolic arc</a:t>
            </a:r>
          </a:p>
        </p:txBody>
      </p:sp>
      <p:sp>
        <p:nvSpPr>
          <p:cNvPr id="27" name="Freeform 32"/>
          <p:cNvSpPr/>
          <p:nvPr/>
        </p:nvSpPr>
        <p:spPr>
          <a:xfrm>
            <a:off x="2219061" y="2406584"/>
            <a:ext cx="1264727" cy="805154"/>
          </a:xfrm>
          <a:custGeom>
            <a:avLst/>
            <a:gdLst>
              <a:gd name="connsiteX0" fmla="*/ 0 w 973521"/>
              <a:gd name="connsiteY0" fmla="*/ 465088 h 472971"/>
              <a:gd name="connsiteX1" fmla="*/ 496614 w 973521"/>
              <a:gd name="connsiteY1" fmla="*/ 5 h 472971"/>
              <a:gd name="connsiteX2" fmla="*/ 973521 w 973521"/>
              <a:gd name="connsiteY2" fmla="*/ 472971 h 472971"/>
            </a:gdLst>
            <a:ahLst/>
            <a:cxnLst>
              <a:cxn ang="0">
                <a:pos x="connsiteX0" y="connsiteY0"/>
              </a:cxn>
              <a:cxn ang="0">
                <a:pos x="connsiteX1" y="connsiteY1"/>
              </a:cxn>
              <a:cxn ang="0">
                <a:pos x="connsiteX2" y="connsiteY2"/>
              </a:cxn>
            </a:cxnLst>
            <a:rect l="l" t="t" r="r" b="b"/>
            <a:pathLst>
              <a:path w="973521" h="472971">
                <a:moveTo>
                  <a:pt x="0" y="465088"/>
                </a:moveTo>
                <a:cubicBezTo>
                  <a:pt x="167180" y="231889"/>
                  <a:pt x="334361" y="-1309"/>
                  <a:pt x="496614" y="5"/>
                </a:cubicBezTo>
                <a:cubicBezTo>
                  <a:pt x="658867" y="1319"/>
                  <a:pt x="816194" y="237145"/>
                  <a:pt x="973521" y="472971"/>
                </a:cubicBezTo>
              </a:path>
            </a:pathLst>
          </a:custGeom>
          <a:noFill/>
          <a:ln w="12700">
            <a:solidFill>
              <a:srgbClr val="0000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28" name="Picture 27" descr="SOCCER.WPG"/>
          <p:cNvPicPr>
            <a:picLocks noChangeAspect="1"/>
          </p:cNvPicPr>
          <p:nvPr/>
        </p:nvPicPr>
        <p:blipFill>
          <a:blip r:embed="rId5" cstate="print"/>
          <a:stretch>
            <a:fillRect/>
          </a:stretch>
        </p:blipFill>
        <p:spPr>
          <a:xfrm>
            <a:off x="2923246" y="2354106"/>
            <a:ext cx="184507" cy="185055"/>
          </a:xfrm>
          <a:prstGeom prst="rect">
            <a:avLst/>
          </a:prstGeom>
        </p:spPr>
      </p:pic>
      <p:sp>
        <p:nvSpPr>
          <p:cNvPr id="29" name="Rectangle 28"/>
          <p:cNvSpPr/>
          <p:nvPr/>
        </p:nvSpPr>
        <p:spPr>
          <a:xfrm>
            <a:off x="461240" y="3673021"/>
            <a:ext cx="563617" cy="121549"/>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cxnSp>
        <p:nvCxnSpPr>
          <p:cNvPr id="24" name="Straight Connector 23"/>
          <p:cNvCxnSpPr/>
          <p:nvPr/>
        </p:nvCxnSpPr>
        <p:spPr>
          <a:xfrm flipV="1">
            <a:off x="4604578" y="1361411"/>
            <a:ext cx="0" cy="861951"/>
          </a:xfrm>
          <a:prstGeom prst="line">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0" name="Picture 29" descr="SOCCER.WPG"/>
          <p:cNvPicPr>
            <a:picLocks noChangeAspect="1"/>
          </p:cNvPicPr>
          <p:nvPr/>
        </p:nvPicPr>
        <p:blipFill>
          <a:blip r:embed="rId5" cstate="print"/>
          <a:stretch>
            <a:fillRect/>
          </a:stretch>
        </p:blipFill>
        <p:spPr>
          <a:xfrm>
            <a:off x="4572001" y="944628"/>
            <a:ext cx="396040" cy="400739"/>
          </a:xfrm>
          <a:prstGeom prst="rect">
            <a:avLst/>
          </a:prstGeom>
        </p:spPr>
      </p:pic>
      <p:cxnSp>
        <p:nvCxnSpPr>
          <p:cNvPr id="33" name="Straight Connector 32"/>
          <p:cNvCxnSpPr/>
          <p:nvPr/>
        </p:nvCxnSpPr>
        <p:spPr>
          <a:xfrm>
            <a:off x="4899259" y="1397598"/>
            <a:ext cx="0" cy="861951"/>
          </a:xfrm>
          <a:prstGeom prst="line">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34" name="Object 33"/>
          <p:cNvGraphicFramePr>
            <a:graphicFrameLocks noChangeAspect="1"/>
          </p:cNvGraphicFramePr>
          <p:nvPr>
            <p:extLst>
              <p:ext uri="{D42A27DB-BD31-4B8C-83A1-F6EECF244321}">
                <p14:modId xmlns:p14="http://schemas.microsoft.com/office/powerpoint/2010/main" val="3096462180"/>
              </p:ext>
            </p:extLst>
          </p:nvPr>
        </p:nvGraphicFramePr>
        <p:xfrm>
          <a:off x="749996" y="86644"/>
          <a:ext cx="152400" cy="215900"/>
        </p:xfrm>
        <a:graphic>
          <a:graphicData uri="http://schemas.openxmlformats.org/presentationml/2006/ole">
            <mc:AlternateContent xmlns:mc="http://schemas.openxmlformats.org/markup-compatibility/2006">
              <mc:Choice xmlns:v="urn:schemas-microsoft-com:vml" Requires="v">
                <p:oleObj spid="_x0000_s1142" name="Equation" r:id="rId6" imgW="152280" imgH="215640" progId="Equation.DSMT4">
                  <p:embed/>
                </p:oleObj>
              </mc:Choice>
              <mc:Fallback>
                <p:oleObj name="Equation" r:id="rId6" imgW="152280" imgH="215640" progId="Equation.DSMT4">
                  <p:embed/>
                  <p:pic>
                    <p:nvPicPr>
                      <p:cNvPr id="0" name=""/>
                      <p:cNvPicPr/>
                      <p:nvPr/>
                    </p:nvPicPr>
                    <p:blipFill>
                      <a:blip r:embed="rId7"/>
                      <a:stretch>
                        <a:fillRect/>
                      </a:stretch>
                    </p:blipFill>
                    <p:spPr>
                      <a:xfrm>
                        <a:off x="749996" y="86644"/>
                        <a:ext cx="152400" cy="215900"/>
                      </a:xfrm>
                      <a:prstGeom prst="rect">
                        <a:avLst/>
                      </a:prstGeom>
                    </p:spPr>
                  </p:pic>
                </p:oleObj>
              </mc:Fallback>
            </mc:AlternateContent>
          </a:graphicData>
        </a:graphic>
      </p:graphicFrame>
    </p:spTree>
    <p:extLst>
      <p:ext uri="{BB962C8B-B14F-4D97-AF65-F5344CB8AC3E}">
        <p14:creationId xmlns:p14="http://schemas.microsoft.com/office/powerpoint/2010/main" val="358638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38308" y="468530"/>
            <a:ext cx="1435834" cy="1299809"/>
            <a:chOff x="1866585" y="1949707"/>
            <a:chExt cx="1435834" cy="1299809"/>
          </a:xfrm>
        </p:grpSpPr>
        <p:sp>
          <p:nvSpPr>
            <p:cNvPr id="4" name="Oval 3"/>
            <p:cNvSpPr/>
            <p:nvPr/>
          </p:nvSpPr>
          <p:spPr>
            <a:xfrm>
              <a:off x="1866585" y="1949707"/>
              <a:ext cx="1435834" cy="1299809"/>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220012839"/>
                </p:ext>
              </p:extLst>
            </p:nvPr>
          </p:nvGraphicFramePr>
          <p:xfrm>
            <a:off x="2282183" y="2528449"/>
            <a:ext cx="609600" cy="304800"/>
          </p:xfrm>
          <a:graphic>
            <a:graphicData uri="http://schemas.openxmlformats.org/presentationml/2006/ole">
              <mc:AlternateContent xmlns:mc="http://schemas.openxmlformats.org/markup-compatibility/2006">
                <mc:Choice xmlns:v="urn:schemas-microsoft-com:vml" Requires="v">
                  <p:oleObj spid="_x0000_s29545" name="Equation" r:id="rId3" imgW="609480" imgH="304560" progId="Equation.DSMT4">
                    <p:embed/>
                  </p:oleObj>
                </mc:Choice>
                <mc:Fallback>
                  <p:oleObj name="Equation" r:id="rId3" imgW="609480" imgH="304560" progId="Equation.DSMT4">
                    <p:embed/>
                    <p:pic>
                      <p:nvPicPr>
                        <p:cNvPr id="0" name=""/>
                        <p:cNvPicPr/>
                        <p:nvPr/>
                      </p:nvPicPr>
                      <p:blipFill>
                        <a:blip r:embed="rId4"/>
                        <a:stretch>
                          <a:fillRect/>
                        </a:stretch>
                      </p:blipFill>
                      <p:spPr>
                        <a:xfrm>
                          <a:off x="2282183" y="2528449"/>
                          <a:ext cx="609600" cy="304800"/>
                        </a:xfrm>
                        <a:prstGeom prst="rect">
                          <a:avLst/>
                        </a:prstGeom>
                      </p:spPr>
                    </p:pic>
                  </p:oleObj>
                </mc:Fallback>
              </mc:AlternateContent>
            </a:graphicData>
          </a:graphic>
        </p:graphicFrame>
      </p:grpSp>
      <p:sp>
        <p:nvSpPr>
          <p:cNvPr id="7" name="Oval 6"/>
          <p:cNvSpPr/>
          <p:nvPr/>
        </p:nvSpPr>
        <p:spPr>
          <a:xfrm>
            <a:off x="1110882" y="2584501"/>
            <a:ext cx="869058" cy="8690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57102" y="2692818"/>
            <a:ext cx="580632" cy="5806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337732" y="2985023"/>
            <a:ext cx="81615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75594" y="3039182"/>
            <a:ext cx="5400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4264503165"/>
              </p:ext>
            </p:extLst>
          </p:nvPr>
        </p:nvGraphicFramePr>
        <p:xfrm>
          <a:off x="3810539" y="2853404"/>
          <a:ext cx="469900" cy="304800"/>
        </p:xfrm>
        <a:graphic>
          <a:graphicData uri="http://schemas.openxmlformats.org/presentationml/2006/ole">
            <mc:AlternateContent xmlns:mc="http://schemas.openxmlformats.org/markup-compatibility/2006">
              <mc:Choice xmlns:v="urn:schemas-microsoft-com:vml" Requires="v">
                <p:oleObj spid="_x0000_s29546" name="Equation" r:id="rId5" imgW="469800" imgH="304560" progId="Equation.DSMT4">
                  <p:embed/>
                </p:oleObj>
              </mc:Choice>
              <mc:Fallback>
                <p:oleObj name="Equation" r:id="rId5" imgW="469800" imgH="304560" progId="Equation.DSMT4">
                  <p:embed/>
                  <p:pic>
                    <p:nvPicPr>
                      <p:cNvPr id="0" name=""/>
                      <p:cNvPicPr/>
                      <p:nvPr/>
                    </p:nvPicPr>
                    <p:blipFill>
                      <a:blip r:embed="rId6"/>
                      <a:stretch>
                        <a:fillRect/>
                      </a:stretch>
                    </p:blipFill>
                    <p:spPr>
                      <a:xfrm>
                        <a:off x="3810539" y="2853404"/>
                        <a:ext cx="469900" cy="304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806311051"/>
              </p:ext>
            </p:extLst>
          </p:nvPr>
        </p:nvGraphicFramePr>
        <p:xfrm>
          <a:off x="1212707" y="2913860"/>
          <a:ext cx="647700" cy="304800"/>
        </p:xfrm>
        <a:graphic>
          <a:graphicData uri="http://schemas.openxmlformats.org/presentationml/2006/ole">
            <mc:AlternateContent xmlns:mc="http://schemas.openxmlformats.org/markup-compatibility/2006">
              <mc:Choice xmlns:v="urn:schemas-microsoft-com:vml" Requires="v">
                <p:oleObj spid="_x0000_s29547" name="Equation" r:id="rId7" imgW="647640" imgH="304560" progId="Equation.DSMT4">
                  <p:embed/>
                </p:oleObj>
              </mc:Choice>
              <mc:Fallback>
                <p:oleObj name="Equation" r:id="rId7" imgW="647640" imgH="304560" progId="Equation.DSMT4">
                  <p:embed/>
                  <p:pic>
                    <p:nvPicPr>
                      <p:cNvPr id="0" name=""/>
                      <p:cNvPicPr/>
                      <p:nvPr/>
                    </p:nvPicPr>
                    <p:blipFill>
                      <a:blip r:embed="rId8"/>
                      <a:stretch>
                        <a:fillRect/>
                      </a:stretch>
                    </p:blipFill>
                    <p:spPr>
                      <a:xfrm>
                        <a:off x="1212707" y="2913860"/>
                        <a:ext cx="647700" cy="304800"/>
                      </a:xfrm>
                      <a:prstGeom prst="rect">
                        <a:avLst/>
                      </a:prstGeom>
                    </p:spPr>
                  </p:pic>
                </p:oleObj>
              </mc:Fallback>
            </mc:AlternateContent>
          </a:graphicData>
        </a:graphic>
      </p:graphicFrame>
      <p:grpSp>
        <p:nvGrpSpPr>
          <p:cNvPr id="28" name="Group 27"/>
          <p:cNvGrpSpPr/>
          <p:nvPr/>
        </p:nvGrpSpPr>
        <p:grpSpPr>
          <a:xfrm>
            <a:off x="2229322" y="604555"/>
            <a:ext cx="2667630" cy="1163782"/>
            <a:chOff x="1473620" y="5289910"/>
            <a:chExt cx="2667630" cy="1163782"/>
          </a:xfrm>
        </p:grpSpPr>
        <p:sp>
          <p:nvSpPr>
            <p:cNvPr id="19" name="Oval 18"/>
            <p:cNvSpPr/>
            <p:nvPr/>
          </p:nvSpPr>
          <p:spPr>
            <a:xfrm>
              <a:off x="1473620" y="5289910"/>
              <a:ext cx="2667630" cy="1163782"/>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images springs"/>
            <p:cNvPicPr>
              <a:picLocks noChangeAspect="1" noChangeArrowheads="1"/>
            </p:cNvPicPr>
            <p:nvPr/>
          </p:nvPicPr>
          <p:blipFill rotWithShape="1">
            <a:blip r:embed="rId9">
              <a:extLst>
                <a:ext uri="{28A0092B-C50C-407E-A947-70E740481C1C}">
                  <a14:useLocalDpi xmlns:a14="http://schemas.microsoft.com/office/drawing/2010/main" val="0"/>
                </a:ext>
              </a:extLst>
            </a:blip>
            <a:srcRect l="12006" t="16409" r="54733" b="19916"/>
            <a:stretch/>
          </p:blipFill>
          <p:spPr bwMode="auto">
            <a:xfrm>
              <a:off x="2433349" y="5599746"/>
              <a:ext cx="921964" cy="498764"/>
            </a:xfrm>
            <a:prstGeom prst="rect">
              <a:avLst/>
            </a:prstGeom>
            <a:noFill/>
          </p:spPr>
        </p:pic>
        <p:sp>
          <p:nvSpPr>
            <p:cNvPr id="14" name="Oval 13"/>
            <p:cNvSpPr/>
            <p:nvPr/>
          </p:nvSpPr>
          <p:spPr>
            <a:xfrm>
              <a:off x="1716704" y="5427196"/>
              <a:ext cx="869058" cy="8690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221813" y="5558185"/>
              <a:ext cx="580632" cy="5806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Object 19"/>
            <p:cNvGraphicFramePr>
              <a:graphicFrameLocks noChangeAspect="1"/>
            </p:cNvGraphicFramePr>
            <p:nvPr>
              <p:extLst>
                <p:ext uri="{D42A27DB-BD31-4B8C-83A1-F6EECF244321}">
                  <p14:modId xmlns:p14="http://schemas.microsoft.com/office/powerpoint/2010/main" val="1271712088"/>
                </p:ext>
              </p:extLst>
            </p:nvPr>
          </p:nvGraphicFramePr>
          <p:xfrm>
            <a:off x="1795858" y="5711214"/>
            <a:ext cx="647700" cy="304800"/>
          </p:xfrm>
          <a:graphic>
            <a:graphicData uri="http://schemas.openxmlformats.org/presentationml/2006/ole">
              <mc:AlternateContent xmlns:mc="http://schemas.openxmlformats.org/markup-compatibility/2006">
                <mc:Choice xmlns:v="urn:schemas-microsoft-com:vml" Requires="v">
                  <p:oleObj spid="_x0000_s29548" name="Equation" r:id="rId10" imgW="647640" imgH="304560" progId="Equation.DSMT4">
                    <p:embed/>
                  </p:oleObj>
                </mc:Choice>
                <mc:Fallback>
                  <p:oleObj name="Equation" r:id="rId10" imgW="647640" imgH="304560" progId="Equation.DSMT4">
                    <p:embed/>
                    <p:pic>
                      <p:nvPicPr>
                        <p:cNvPr id="13" name="Object 12"/>
                        <p:cNvPicPr/>
                        <p:nvPr/>
                      </p:nvPicPr>
                      <p:blipFill>
                        <a:blip r:embed="rId8"/>
                        <a:stretch>
                          <a:fillRect/>
                        </a:stretch>
                      </p:blipFill>
                      <p:spPr>
                        <a:xfrm>
                          <a:off x="1795858" y="5711214"/>
                          <a:ext cx="647700" cy="3048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195546437"/>
                </p:ext>
              </p:extLst>
            </p:nvPr>
          </p:nvGraphicFramePr>
          <p:xfrm>
            <a:off x="3328149" y="5703657"/>
            <a:ext cx="469900" cy="304800"/>
          </p:xfrm>
          <a:graphic>
            <a:graphicData uri="http://schemas.openxmlformats.org/presentationml/2006/ole">
              <mc:AlternateContent xmlns:mc="http://schemas.openxmlformats.org/markup-compatibility/2006">
                <mc:Choice xmlns:v="urn:schemas-microsoft-com:vml" Requires="v">
                  <p:oleObj spid="_x0000_s29549" name="Equation" r:id="rId11" imgW="469800" imgH="304560" progId="Equation.DSMT4">
                    <p:embed/>
                  </p:oleObj>
                </mc:Choice>
                <mc:Fallback>
                  <p:oleObj name="Equation" r:id="rId11" imgW="469800" imgH="304560" progId="Equation.DSMT4">
                    <p:embed/>
                    <p:pic>
                      <p:nvPicPr>
                        <p:cNvPr id="12" name="Object 11"/>
                        <p:cNvPicPr/>
                        <p:nvPr/>
                      </p:nvPicPr>
                      <p:blipFill>
                        <a:blip r:embed="rId6"/>
                        <a:stretch>
                          <a:fillRect/>
                        </a:stretch>
                      </p:blipFill>
                      <p:spPr>
                        <a:xfrm>
                          <a:off x="3328149" y="5703657"/>
                          <a:ext cx="469900" cy="304800"/>
                        </a:xfrm>
                        <a:prstGeom prst="rect">
                          <a:avLst/>
                        </a:prstGeom>
                      </p:spPr>
                    </p:pic>
                  </p:oleObj>
                </mc:Fallback>
              </mc:AlternateContent>
            </a:graphicData>
          </a:graphic>
        </p:graphicFrame>
      </p:grpSp>
      <p:graphicFrame>
        <p:nvGraphicFramePr>
          <p:cNvPr id="23" name="Object 22"/>
          <p:cNvGraphicFramePr>
            <a:graphicFrameLocks noChangeAspect="1"/>
          </p:cNvGraphicFramePr>
          <p:nvPr>
            <p:extLst>
              <p:ext uri="{D42A27DB-BD31-4B8C-83A1-F6EECF244321}">
                <p14:modId xmlns:p14="http://schemas.microsoft.com/office/powerpoint/2010/main" val="3457638460"/>
              </p:ext>
            </p:extLst>
          </p:nvPr>
        </p:nvGraphicFramePr>
        <p:xfrm>
          <a:off x="1863200" y="1914087"/>
          <a:ext cx="1371600" cy="279400"/>
        </p:xfrm>
        <a:graphic>
          <a:graphicData uri="http://schemas.openxmlformats.org/presentationml/2006/ole">
            <mc:AlternateContent xmlns:mc="http://schemas.openxmlformats.org/markup-compatibility/2006">
              <mc:Choice xmlns:v="urn:schemas-microsoft-com:vml" Requires="v">
                <p:oleObj spid="_x0000_s29550" name="Equation" r:id="rId12" imgW="1371600" imgH="279360" progId="Equation.DSMT4">
                  <p:embed/>
                </p:oleObj>
              </mc:Choice>
              <mc:Fallback>
                <p:oleObj name="Equation" r:id="rId12" imgW="1371600" imgH="279360" progId="Equation.DSMT4">
                  <p:embed/>
                  <p:pic>
                    <p:nvPicPr>
                      <p:cNvPr id="0" name=""/>
                      <p:cNvPicPr/>
                      <p:nvPr/>
                    </p:nvPicPr>
                    <p:blipFill>
                      <a:blip r:embed="rId13"/>
                      <a:stretch>
                        <a:fillRect/>
                      </a:stretch>
                    </p:blipFill>
                    <p:spPr>
                      <a:xfrm>
                        <a:off x="1863200" y="1914087"/>
                        <a:ext cx="1371600" cy="2794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480991268"/>
              </p:ext>
            </p:extLst>
          </p:nvPr>
        </p:nvGraphicFramePr>
        <p:xfrm>
          <a:off x="488074" y="3532382"/>
          <a:ext cx="1358900" cy="279400"/>
        </p:xfrm>
        <a:graphic>
          <a:graphicData uri="http://schemas.openxmlformats.org/presentationml/2006/ole">
            <mc:AlternateContent xmlns:mc="http://schemas.openxmlformats.org/markup-compatibility/2006">
              <mc:Choice xmlns:v="urn:schemas-microsoft-com:vml" Requires="v">
                <p:oleObj spid="_x0000_s29551" name="Equation" r:id="rId14" imgW="1358640" imgH="279360" progId="Equation.DSMT4">
                  <p:embed/>
                </p:oleObj>
              </mc:Choice>
              <mc:Fallback>
                <p:oleObj name="Equation" r:id="rId14" imgW="1358640" imgH="279360" progId="Equation.DSMT4">
                  <p:embed/>
                  <p:pic>
                    <p:nvPicPr>
                      <p:cNvPr id="23" name="Object 22"/>
                      <p:cNvPicPr/>
                      <p:nvPr/>
                    </p:nvPicPr>
                    <p:blipFill>
                      <a:blip r:embed="rId15"/>
                      <a:stretch>
                        <a:fillRect/>
                      </a:stretch>
                    </p:blipFill>
                    <p:spPr>
                      <a:xfrm>
                        <a:off x="488074" y="3532382"/>
                        <a:ext cx="1358900" cy="2794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956107161"/>
              </p:ext>
            </p:extLst>
          </p:nvPr>
        </p:nvGraphicFramePr>
        <p:xfrm>
          <a:off x="3849688" y="3465513"/>
          <a:ext cx="1320800" cy="279400"/>
        </p:xfrm>
        <a:graphic>
          <a:graphicData uri="http://schemas.openxmlformats.org/presentationml/2006/ole">
            <mc:AlternateContent xmlns:mc="http://schemas.openxmlformats.org/markup-compatibility/2006">
              <mc:Choice xmlns:v="urn:schemas-microsoft-com:vml" Requires="v">
                <p:oleObj spid="_x0000_s29552" name="Equation" r:id="rId16" imgW="1320480" imgH="279360" progId="Equation.DSMT4">
                  <p:embed/>
                </p:oleObj>
              </mc:Choice>
              <mc:Fallback>
                <p:oleObj name="Equation" r:id="rId16" imgW="1320480" imgH="279360" progId="Equation.DSMT4">
                  <p:embed/>
                  <p:pic>
                    <p:nvPicPr>
                      <p:cNvPr id="24" name="Object 23"/>
                      <p:cNvPicPr/>
                      <p:nvPr/>
                    </p:nvPicPr>
                    <p:blipFill>
                      <a:blip r:embed="rId17"/>
                      <a:stretch>
                        <a:fillRect/>
                      </a:stretch>
                    </p:blipFill>
                    <p:spPr>
                      <a:xfrm>
                        <a:off x="3849688" y="3465513"/>
                        <a:ext cx="1320800" cy="2794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737175745"/>
              </p:ext>
            </p:extLst>
          </p:nvPr>
        </p:nvGraphicFramePr>
        <p:xfrm>
          <a:off x="1995016" y="3297317"/>
          <a:ext cx="1866900" cy="279400"/>
        </p:xfrm>
        <a:graphic>
          <a:graphicData uri="http://schemas.openxmlformats.org/presentationml/2006/ole">
            <mc:AlternateContent xmlns:mc="http://schemas.openxmlformats.org/markup-compatibility/2006">
              <mc:Choice xmlns:v="urn:schemas-microsoft-com:vml" Requires="v">
                <p:oleObj spid="_x0000_s29553" name="Equation" r:id="rId18" imgW="1866600" imgH="279360" progId="Equation.DSMT4">
                  <p:embed/>
                </p:oleObj>
              </mc:Choice>
              <mc:Fallback>
                <p:oleObj name="Equation" r:id="rId18" imgW="1866600" imgH="279360" progId="Equation.DSMT4">
                  <p:embed/>
                  <p:pic>
                    <p:nvPicPr>
                      <p:cNvPr id="24" name="Object 23"/>
                      <p:cNvPicPr/>
                      <p:nvPr/>
                    </p:nvPicPr>
                    <p:blipFill>
                      <a:blip r:embed="rId19"/>
                      <a:stretch>
                        <a:fillRect/>
                      </a:stretch>
                    </p:blipFill>
                    <p:spPr>
                      <a:xfrm>
                        <a:off x="1995016" y="3297317"/>
                        <a:ext cx="1866900" cy="2794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293832379"/>
              </p:ext>
            </p:extLst>
          </p:nvPr>
        </p:nvGraphicFramePr>
        <p:xfrm>
          <a:off x="3854528" y="1943612"/>
          <a:ext cx="1143000" cy="241300"/>
        </p:xfrm>
        <a:graphic>
          <a:graphicData uri="http://schemas.openxmlformats.org/presentationml/2006/ole">
            <mc:AlternateContent xmlns:mc="http://schemas.openxmlformats.org/markup-compatibility/2006">
              <mc:Choice xmlns:v="urn:schemas-microsoft-com:vml" Requires="v">
                <p:oleObj spid="_x0000_s29554" name="Equation" r:id="rId20" imgW="1143000" imgH="241200" progId="Equation.DSMT4">
                  <p:embed/>
                </p:oleObj>
              </mc:Choice>
              <mc:Fallback>
                <p:oleObj name="Equation" r:id="rId20" imgW="1143000" imgH="241200" progId="Equation.DSMT4">
                  <p:embed/>
                  <p:pic>
                    <p:nvPicPr>
                      <p:cNvPr id="24" name="Object 23"/>
                      <p:cNvPicPr/>
                      <p:nvPr/>
                    </p:nvPicPr>
                    <p:blipFill>
                      <a:blip r:embed="rId21"/>
                      <a:stretch>
                        <a:fillRect/>
                      </a:stretch>
                    </p:blipFill>
                    <p:spPr>
                      <a:xfrm>
                        <a:off x="3854528" y="1943612"/>
                        <a:ext cx="1143000" cy="241300"/>
                      </a:xfrm>
                      <a:prstGeom prst="rect">
                        <a:avLst/>
                      </a:prstGeom>
                    </p:spPr>
                  </p:pic>
                </p:oleObj>
              </mc:Fallback>
            </mc:AlternateContent>
          </a:graphicData>
        </a:graphic>
      </p:graphicFrame>
      <p:cxnSp>
        <p:nvCxnSpPr>
          <p:cNvPr id="31" name="Straight Arrow Connector 30"/>
          <p:cNvCxnSpPr/>
          <p:nvPr/>
        </p:nvCxnSpPr>
        <p:spPr>
          <a:xfrm flipH="1" flipV="1">
            <a:off x="3725613" y="1224238"/>
            <a:ext cx="551663" cy="695246"/>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55180" y="2561832"/>
            <a:ext cx="522900" cy="369332"/>
          </a:xfrm>
          <a:prstGeom prst="rect">
            <a:avLst/>
          </a:prstGeom>
          <a:noFill/>
        </p:spPr>
        <p:txBody>
          <a:bodyPr wrap="none" rtlCol="0">
            <a:spAutoFit/>
          </a:bodyPr>
          <a:lstStyle/>
          <a:p>
            <a:r>
              <a:rPr lang="en-AU" i="1" dirty="0" err="1">
                <a:latin typeface="Times New Roman" panose="02020603050405020304" pitchFamily="18" charset="0"/>
                <a:cs typeface="Times New Roman" panose="02020603050405020304" pitchFamily="18" charset="0"/>
              </a:rPr>
              <a:t>K</a:t>
            </a:r>
            <a:r>
              <a:rPr lang="en-AU" baseline="-25000" dirty="0" err="1">
                <a:latin typeface="Times New Roman" panose="02020603050405020304" pitchFamily="18" charset="0"/>
                <a:cs typeface="Times New Roman" panose="02020603050405020304" pitchFamily="18" charset="0"/>
              </a:rPr>
              <a:t>Ra</a:t>
            </a:r>
            <a:endParaRPr lang="en-US"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4663943" y="2404394"/>
            <a:ext cx="518091" cy="369332"/>
          </a:xfrm>
          <a:prstGeom prst="rect">
            <a:avLst/>
          </a:prstGeom>
          <a:noFill/>
        </p:spPr>
        <p:txBody>
          <a:bodyPr wrap="none" rtlCol="0">
            <a:spAutoFit/>
          </a:bodyPr>
          <a:lstStyle/>
          <a:p>
            <a:r>
              <a:rPr lang="en-AU" i="1" dirty="0" err="1">
                <a:latin typeface="Times New Roman" panose="02020603050405020304" pitchFamily="18" charset="0"/>
                <a:cs typeface="Times New Roman" panose="02020603050405020304" pitchFamily="18" charset="0"/>
              </a:rPr>
              <a:t>K</a:t>
            </a:r>
            <a:r>
              <a:rPr lang="en-AU" baseline="-25000" dirty="0" err="1">
                <a:latin typeface="Times New Roman" panose="02020603050405020304" pitchFamily="18" charset="0"/>
                <a:cs typeface="Times New Roman" panose="02020603050405020304" pitchFamily="18" charset="0"/>
              </a:rPr>
              <a:t>He</a:t>
            </a:r>
            <a:endParaRPr lang="en-US"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124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drawing truck">
            <a:extLst>
              <a:ext uri="{FF2B5EF4-FFF2-40B4-BE49-F238E27FC236}">
                <a16:creationId xmlns:a16="http://schemas.microsoft.com/office/drawing/2014/main" id="{C7C04CA0-B7EA-4C14-B1B7-B1CD0EDFD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4426" y="2348897"/>
            <a:ext cx="38100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05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clip art girl in river boat">
            <a:extLst>
              <a:ext uri="{FF2B5EF4-FFF2-40B4-BE49-F238E27FC236}">
                <a16:creationId xmlns:a16="http://schemas.microsoft.com/office/drawing/2014/main" id="{9230AB2E-1DB4-47B4-8E85-F2104BCC9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97"/>
          <a:stretch/>
        </p:blipFill>
        <p:spPr bwMode="auto">
          <a:xfrm flipH="1">
            <a:off x="493254" y="361556"/>
            <a:ext cx="2162175" cy="194333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clip art boy standing on river bank">
            <a:extLst>
              <a:ext uri="{FF2B5EF4-FFF2-40B4-BE49-F238E27FC236}">
                <a16:creationId xmlns:a16="http://schemas.microsoft.com/office/drawing/2014/main" id="{958AD54C-960E-4917-A3C9-06CA223A6D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17" t="7001" r="24631" b="13660"/>
          <a:stretch/>
        </p:blipFill>
        <p:spPr bwMode="auto">
          <a:xfrm rot="860893">
            <a:off x="3709162" y="277918"/>
            <a:ext cx="1239461" cy="16141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cartoons special relativity">
            <a:extLst>
              <a:ext uri="{FF2B5EF4-FFF2-40B4-BE49-F238E27FC236}">
                <a16:creationId xmlns:a16="http://schemas.microsoft.com/office/drawing/2014/main" id="{CEB8D260-986D-43F4-B3D6-20F4FA049A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32" t="68741" r="16324" b="5836"/>
          <a:stretch/>
        </p:blipFill>
        <p:spPr bwMode="auto">
          <a:xfrm>
            <a:off x="687690" y="4677798"/>
            <a:ext cx="3680271" cy="823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BA1768-3406-4270-AB25-BF3BB2A0C0E2}"/>
              </a:ext>
            </a:extLst>
          </p:cNvPr>
          <p:cNvSpPr txBox="1"/>
          <p:nvPr/>
        </p:nvSpPr>
        <p:spPr>
          <a:xfrm>
            <a:off x="1964828" y="4020337"/>
            <a:ext cx="1171338" cy="646331"/>
          </a:xfrm>
          <a:prstGeom prst="rect">
            <a:avLst/>
          </a:prstGeom>
          <a:noFill/>
        </p:spPr>
        <p:txBody>
          <a:bodyPr wrap="square" rtlCol="0">
            <a:spAutoFit/>
          </a:bodyPr>
          <a:lstStyle/>
          <a:p>
            <a:r>
              <a:rPr lang="en-AU" sz="1200" dirty="0"/>
              <a:t>as relativity says, the faster you go …</a:t>
            </a:r>
            <a:endParaRPr lang="en-US" sz="1200" dirty="0"/>
          </a:p>
        </p:txBody>
      </p:sp>
      <p:sp>
        <p:nvSpPr>
          <p:cNvPr id="6" name="TextBox 5">
            <a:extLst>
              <a:ext uri="{FF2B5EF4-FFF2-40B4-BE49-F238E27FC236}">
                <a16:creationId xmlns:a16="http://schemas.microsoft.com/office/drawing/2014/main" id="{786C1097-91F6-45F5-A4A4-9DA3D679EA2A}"/>
              </a:ext>
            </a:extLst>
          </p:cNvPr>
          <p:cNvSpPr txBox="1"/>
          <p:nvPr/>
        </p:nvSpPr>
        <p:spPr>
          <a:xfrm>
            <a:off x="628494" y="3681530"/>
            <a:ext cx="1171338" cy="1015663"/>
          </a:xfrm>
          <a:prstGeom prst="rect">
            <a:avLst/>
          </a:prstGeom>
          <a:noFill/>
        </p:spPr>
        <p:txBody>
          <a:bodyPr wrap="square" rtlCol="0">
            <a:spAutoFit/>
          </a:bodyPr>
          <a:lstStyle/>
          <a:p>
            <a:r>
              <a:rPr lang="en-AU" sz="1200" dirty="0"/>
              <a:t>running is a very good experience for keeping in shape</a:t>
            </a:r>
            <a:endParaRPr lang="en-US" sz="1200" dirty="0"/>
          </a:p>
        </p:txBody>
      </p:sp>
      <p:sp>
        <p:nvSpPr>
          <p:cNvPr id="7" name="TextBox 6">
            <a:extLst>
              <a:ext uri="{FF2B5EF4-FFF2-40B4-BE49-F238E27FC236}">
                <a16:creationId xmlns:a16="http://schemas.microsoft.com/office/drawing/2014/main" id="{A9281BFE-4473-4377-AEF2-50102BF6578F}"/>
              </a:ext>
            </a:extLst>
          </p:cNvPr>
          <p:cNvSpPr txBox="1"/>
          <p:nvPr/>
        </p:nvSpPr>
        <p:spPr>
          <a:xfrm>
            <a:off x="3485050" y="4142510"/>
            <a:ext cx="1171338" cy="461665"/>
          </a:xfrm>
          <a:prstGeom prst="rect">
            <a:avLst/>
          </a:prstGeom>
          <a:noFill/>
        </p:spPr>
        <p:txBody>
          <a:bodyPr wrap="square" rtlCol="0">
            <a:spAutoFit/>
          </a:bodyPr>
          <a:lstStyle/>
          <a:p>
            <a:r>
              <a:rPr lang="en-AU" sz="1200" dirty="0"/>
              <a:t>… the thinner you get !!!</a:t>
            </a:r>
            <a:endParaRPr lang="en-US" sz="1200" dirty="0"/>
          </a:p>
        </p:txBody>
      </p:sp>
      <p:sp>
        <p:nvSpPr>
          <p:cNvPr id="4" name="Rectangle 3">
            <a:extLst>
              <a:ext uri="{FF2B5EF4-FFF2-40B4-BE49-F238E27FC236}">
                <a16:creationId xmlns:a16="http://schemas.microsoft.com/office/drawing/2014/main" id="{75016806-5450-4402-B013-B8F6CC310F97}"/>
              </a:ext>
            </a:extLst>
          </p:cNvPr>
          <p:cNvSpPr/>
          <p:nvPr/>
        </p:nvSpPr>
        <p:spPr>
          <a:xfrm>
            <a:off x="1700331" y="4572000"/>
            <a:ext cx="219153" cy="989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887788-D5BA-4475-BF91-8C405C009FA0}"/>
              </a:ext>
            </a:extLst>
          </p:cNvPr>
          <p:cNvSpPr/>
          <p:nvPr/>
        </p:nvSpPr>
        <p:spPr>
          <a:xfrm>
            <a:off x="3122311" y="4679058"/>
            <a:ext cx="219153" cy="989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89D85D-E21A-428A-B082-39CF97CEE26E}"/>
              </a:ext>
            </a:extLst>
          </p:cNvPr>
          <p:cNvSpPr/>
          <p:nvPr/>
        </p:nvSpPr>
        <p:spPr>
          <a:xfrm>
            <a:off x="1330036" y="4647570"/>
            <a:ext cx="136027" cy="13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30AD0F-49DE-4615-B495-FC25C49AF34F}"/>
              </a:ext>
            </a:extLst>
          </p:cNvPr>
          <p:cNvSpPr/>
          <p:nvPr/>
        </p:nvSpPr>
        <p:spPr>
          <a:xfrm>
            <a:off x="2298595" y="4641273"/>
            <a:ext cx="136027" cy="13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6FACBB-27E4-4635-856C-4B24D245A965}"/>
              </a:ext>
            </a:extLst>
          </p:cNvPr>
          <p:cNvSpPr/>
          <p:nvPr/>
        </p:nvSpPr>
        <p:spPr>
          <a:xfrm>
            <a:off x="3728133" y="4589634"/>
            <a:ext cx="136027" cy="13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F6E9C5-C175-4D68-AD5E-426CD64A95AB}"/>
              </a:ext>
            </a:extLst>
          </p:cNvPr>
          <p:cNvSpPr/>
          <p:nvPr/>
        </p:nvSpPr>
        <p:spPr>
          <a:xfrm>
            <a:off x="628492" y="4633716"/>
            <a:ext cx="136027" cy="13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57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0.gstatic.com/images?q=tbn:ANd9GcRav3kJBxiSYRsK3vxeoOwoOyArZEI_8hcv4z4onLLwxy-auJh9RQ"/>
          <p:cNvPicPr>
            <a:picLocks noChangeAspect="1" noChangeArrowheads="1"/>
          </p:cNvPicPr>
          <p:nvPr/>
        </p:nvPicPr>
        <p:blipFill>
          <a:blip r:embed="rId2" cstate="print"/>
          <a:srcRect l="6236" r="7685"/>
          <a:stretch>
            <a:fillRect/>
          </a:stretch>
        </p:blipFill>
        <p:spPr bwMode="auto">
          <a:xfrm>
            <a:off x="1180475" y="1753197"/>
            <a:ext cx="1377256" cy="1440000"/>
          </a:xfrm>
          <a:prstGeom prst="rect">
            <a:avLst/>
          </a:prstGeom>
          <a:noFill/>
        </p:spPr>
      </p:pic>
      <p:cxnSp>
        <p:nvCxnSpPr>
          <p:cNvPr id="6" name="Straight Arrow Connector 5"/>
          <p:cNvCxnSpPr/>
          <p:nvPr/>
        </p:nvCxnSpPr>
        <p:spPr>
          <a:xfrm flipH="1">
            <a:off x="3619815" y="1541632"/>
            <a:ext cx="1209124" cy="4912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262162" y="1186453"/>
            <a:ext cx="921957" cy="921957"/>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43531" y="1488734"/>
            <a:ext cx="534121" cy="369332"/>
          </a:xfrm>
          <a:prstGeom prst="rect">
            <a:avLst/>
          </a:prstGeom>
          <a:noFill/>
        </p:spPr>
        <p:txBody>
          <a:bodyPr wrap="none" rtlCol="0">
            <a:spAutoFit/>
          </a:bodyPr>
          <a:lstStyle/>
          <a:p>
            <a:r>
              <a:rPr lang="en-AU" dirty="0"/>
              <a:t>Sun</a:t>
            </a:r>
            <a:endParaRPr lang="en-US" dirty="0"/>
          </a:p>
        </p:txBody>
      </p:sp>
      <p:pic>
        <p:nvPicPr>
          <p:cNvPr id="9" name="Picture 8" descr="BOY.WPG"/>
          <p:cNvPicPr>
            <a:picLocks noChangeAspect="1"/>
          </p:cNvPicPr>
          <p:nvPr/>
        </p:nvPicPr>
        <p:blipFill>
          <a:blip r:embed="rId3" cstate="print"/>
          <a:stretch>
            <a:fillRect/>
          </a:stretch>
        </p:blipFill>
        <p:spPr>
          <a:xfrm flipH="1">
            <a:off x="2519420" y="1117938"/>
            <a:ext cx="329577" cy="1043437"/>
          </a:xfrm>
          <a:prstGeom prst="rect">
            <a:avLst/>
          </a:prstGeom>
        </p:spPr>
      </p:pic>
      <p:pic>
        <p:nvPicPr>
          <p:cNvPr id="10" name="Picture 9" descr="GIRL.WPG"/>
          <p:cNvPicPr>
            <a:picLocks noChangeAspect="1"/>
          </p:cNvPicPr>
          <p:nvPr/>
        </p:nvPicPr>
        <p:blipFill>
          <a:blip r:embed="rId4" cstate="print"/>
          <a:stretch>
            <a:fillRect/>
          </a:stretch>
        </p:blipFill>
        <p:spPr>
          <a:xfrm flipH="1">
            <a:off x="532170" y="2169220"/>
            <a:ext cx="389785" cy="1012596"/>
          </a:xfrm>
          <a:prstGeom prst="rect">
            <a:avLst/>
          </a:prstGeom>
        </p:spPr>
      </p:pic>
      <p:grpSp>
        <p:nvGrpSpPr>
          <p:cNvPr id="15" name="Group 14"/>
          <p:cNvGrpSpPr/>
          <p:nvPr/>
        </p:nvGrpSpPr>
        <p:grpSpPr>
          <a:xfrm>
            <a:off x="658722" y="1520221"/>
            <a:ext cx="763258" cy="513878"/>
            <a:chOff x="2547978" y="4195408"/>
            <a:chExt cx="763258" cy="513878"/>
          </a:xfrm>
        </p:grpSpPr>
        <p:sp>
          <p:nvSpPr>
            <p:cNvPr id="13" name="TextBox 12"/>
            <p:cNvSpPr txBox="1"/>
            <p:nvPr/>
          </p:nvSpPr>
          <p:spPr>
            <a:xfrm>
              <a:off x="2569388" y="4224377"/>
              <a:ext cx="665054" cy="369332"/>
            </a:xfrm>
            <a:prstGeom prst="rect">
              <a:avLst/>
            </a:prstGeom>
            <a:noFill/>
          </p:spPr>
          <p:txBody>
            <a:bodyPr wrap="none" rtlCol="0">
              <a:spAutoFit/>
            </a:bodyPr>
            <a:lstStyle/>
            <a:p>
              <a:r>
                <a:rPr lang="en-AU" dirty="0"/>
                <a:t>night</a:t>
              </a:r>
              <a:endParaRPr lang="en-US" dirty="0"/>
            </a:p>
          </p:txBody>
        </p:sp>
        <p:sp>
          <p:nvSpPr>
            <p:cNvPr id="14" name="Thought Bubble: Cloud 13"/>
            <p:cNvSpPr/>
            <p:nvPr/>
          </p:nvSpPr>
          <p:spPr>
            <a:xfrm>
              <a:off x="2547978" y="4195408"/>
              <a:ext cx="763258" cy="513878"/>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743201" y="619676"/>
            <a:ext cx="763258" cy="513878"/>
            <a:chOff x="3309978" y="3740727"/>
            <a:chExt cx="763258" cy="513878"/>
          </a:xfrm>
        </p:grpSpPr>
        <p:sp>
          <p:nvSpPr>
            <p:cNvPr id="12" name="Thought Bubble: Cloud 11"/>
            <p:cNvSpPr/>
            <p:nvPr/>
          </p:nvSpPr>
          <p:spPr>
            <a:xfrm>
              <a:off x="3309978" y="3740727"/>
              <a:ext cx="763258" cy="513878"/>
            </a:xfrm>
            <a:prstGeom prst="cloud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08218" y="3801183"/>
              <a:ext cx="517001" cy="369332"/>
            </a:xfrm>
            <a:prstGeom prst="rect">
              <a:avLst/>
            </a:prstGeom>
            <a:noFill/>
          </p:spPr>
          <p:txBody>
            <a:bodyPr wrap="none" rtlCol="0">
              <a:spAutoFit/>
            </a:bodyPr>
            <a:lstStyle/>
            <a:p>
              <a:r>
                <a:rPr lang="en-AU" dirty="0">
                  <a:solidFill>
                    <a:srgbClr val="FF0000"/>
                  </a:solidFill>
                </a:rPr>
                <a:t>day</a:t>
              </a:r>
              <a:endParaRPr lang="en-US" dirty="0">
                <a:solidFill>
                  <a:srgbClr val="FF0000"/>
                </a:solidFill>
              </a:endParaRPr>
            </a:p>
          </p:txBody>
        </p:sp>
      </p:grpSp>
    </p:spTree>
    <p:extLst>
      <p:ext uri="{BB962C8B-B14F-4D97-AF65-F5344CB8AC3E}">
        <p14:creationId xmlns:p14="http://schemas.microsoft.com/office/powerpoint/2010/main" val="345070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Y.WPG"/>
          <p:cNvPicPr>
            <a:picLocks noChangeAspect="1"/>
          </p:cNvPicPr>
          <p:nvPr/>
        </p:nvPicPr>
        <p:blipFill>
          <a:blip r:embed="rId2" cstate="print"/>
          <a:stretch>
            <a:fillRect/>
          </a:stretch>
        </p:blipFill>
        <p:spPr>
          <a:xfrm>
            <a:off x="3252451" y="1442890"/>
            <a:ext cx="329577" cy="1043437"/>
          </a:xfrm>
          <a:prstGeom prst="rect">
            <a:avLst/>
          </a:prstGeom>
        </p:spPr>
      </p:pic>
      <p:pic>
        <p:nvPicPr>
          <p:cNvPr id="5" name="Picture 4" descr="GIRL.WPG"/>
          <p:cNvPicPr>
            <a:picLocks noChangeAspect="1"/>
          </p:cNvPicPr>
          <p:nvPr/>
        </p:nvPicPr>
        <p:blipFill>
          <a:blip r:embed="rId3" cstate="print"/>
          <a:stretch>
            <a:fillRect/>
          </a:stretch>
        </p:blipFill>
        <p:spPr>
          <a:xfrm flipH="1">
            <a:off x="668197" y="1466416"/>
            <a:ext cx="389785" cy="1012596"/>
          </a:xfrm>
          <a:prstGeom prst="rect">
            <a:avLst/>
          </a:prstGeom>
        </p:spPr>
      </p:pic>
      <p:sp>
        <p:nvSpPr>
          <p:cNvPr id="8" name="AutoShape 6" descr="Image result for clip art house"/>
          <p:cNvSpPr>
            <a:spLocks noChangeAspect="1" noChangeArrowheads="1"/>
          </p:cNvSpPr>
          <p:nvPr/>
        </p:nvSpPr>
        <p:spPr bwMode="auto">
          <a:xfrm>
            <a:off x="254793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PIG.WPG"/>
          <p:cNvPicPr>
            <a:picLocks noChangeAspect="1"/>
          </p:cNvPicPr>
          <p:nvPr/>
        </p:nvPicPr>
        <p:blipFill>
          <a:blip r:embed="rId4" cstate="print"/>
          <a:stretch>
            <a:fillRect/>
          </a:stretch>
        </p:blipFill>
        <p:spPr>
          <a:xfrm>
            <a:off x="1564303" y="1583987"/>
            <a:ext cx="1366269" cy="859435"/>
          </a:xfrm>
          <a:prstGeom prst="rect">
            <a:avLst/>
          </a:prstGeom>
        </p:spPr>
      </p:pic>
      <p:grpSp>
        <p:nvGrpSpPr>
          <p:cNvPr id="11" name="Group 10"/>
          <p:cNvGrpSpPr/>
          <p:nvPr/>
        </p:nvGrpSpPr>
        <p:grpSpPr>
          <a:xfrm>
            <a:off x="945888" y="915659"/>
            <a:ext cx="763258" cy="513878"/>
            <a:chOff x="2547978" y="4195408"/>
            <a:chExt cx="763258" cy="513878"/>
          </a:xfrm>
        </p:grpSpPr>
        <p:sp>
          <p:nvSpPr>
            <p:cNvPr id="12" name="TextBox 11"/>
            <p:cNvSpPr txBox="1"/>
            <p:nvPr/>
          </p:nvSpPr>
          <p:spPr>
            <a:xfrm>
              <a:off x="2637402" y="4254605"/>
              <a:ext cx="498406" cy="369332"/>
            </a:xfrm>
            <a:prstGeom prst="rect">
              <a:avLst/>
            </a:prstGeom>
            <a:noFill/>
          </p:spPr>
          <p:txBody>
            <a:bodyPr wrap="none" rtlCol="0">
              <a:spAutoFit/>
            </a:bodyPr>
            <a:lstStyle/>
            <a:p>
              <a:r>
                <a:rPr lang="en-AU" dirty="0"/>
                <a:t>left</a:t>
              </a:r>
              <a:endParaRPr lang="en-US" dirty="0"/>
            </a:p>
          </p:txBody>
        </p:sp>
        <p:sp>
          <p:nvSpPr>
            <p:cNvPr id="13" name="Thought Bubble: Cloud 12"/>
            <p:cNvSpPr/>
            <p:nvPr/>
          </p:nvSpPr>
          <p:spPr>
            <a:xfrm>
              <a:off x="2547978" y="4195408"/>
              <a:ext cx="763258" cy="513878"/>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hought Bubble: Cloud 14"/>
          <p:cNvSpPr/>
          <p:nvPr/>
        </p:nvSpPr>
        <p:spPr>
          <a:xfrm flipH="1">
            <a:off x="2614732" y="861501"/>
            <a:ext cx="763258" cy="513878"/>
          </a:xfrm>
          <a:prstGeom prst="cloud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20529" y="921957"/>
            <a:ext cx="623376" cy="369332"/>
          </a:xfrm>
          <a:prstGeom prst="rect">
            <a:avLst/>
          </a:prstGeom>
          <a:noFill/>
        </p:spPr>
        <p:txBody>
          <a:bodyPr wrap="none" rtlCol="0">
            <a:spAutoFit/>
          </a:bodyPr>
          <a:lstStyle/>
          <a:p>
            <a:r>
              <a:rPr lang="en-AU" dirty="0">
                <a:solidFill>
                  <a:srgbClr val="FF0000"/>
                </a:solidFill>
              </a:rPr>
              <a:t>right</a:t>
            </a:r>
            <a:endParaRPr lang="en-US" dirty="0">
              <a:solidFill>
                <a:srgbClr val="FF0000"/>
              </a:solidFill>
            </a:endParaRPr>
          </a:p>
        </p:txBody>
      </p:sp>
    </p:spTree>
    <p:extLst>
      <p:ext uri="{BB962C8B-B14F-4D97-AF65-F5344CB8AC3E}">
        <p14:creationId xmlns:p14="http://schemas.microsoft.com/office/powerpoint/2010/main" val="61329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lip art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003" y="1067876"/>
            <a:ext cx="2569388" cy="12846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26846" y="385409"/>
            <a:ext cx="1571861" cy="1231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IRL.WPG"/>
          <p:cNvPicPr>
            <a:picLocks noChangeAspect="1"/>
          </p:cNvPicPr>
          <p:nvPr/>
        </p:nvPicPr>
        <p:blipFill>
          <a:blip r:embed="rId4" cstate="print"/>
          <a:stretch>
            <a:fillRect/>
          </a:stretch>
        </p:blipFill>
        <p:spPr>
          <a:xfrm flipH="1">
            <a:off x="3305596" y="612473"/>
            <a:ext cx="389785" cy="1012596"/>
          </a:xfrm>
          <a:prstGeom prst="rect">
            <a:avLst/>
          </a:prstGeom>
        </p:spPr>
      </p:pic>
      <p:pic>
        <p:nvPicPr>
          <p:cNvPr id="10" name="Picture 9" descr="SOCCER.WPG"/>
          <p:cNvPicPr>
            <a:picLocks noChangeAspect="1"/>
          </p:cNvPicPr>
          <p:nvPr/>
        </p:nvPicPr>
        <p:blipFill>
          <a:blip r:embed="rId5" cstate="print"/>
          <a:stretch>
            <a:fillRect/>
          </a:stretch>
        </p:blipFill>
        <p:spPr>
          <a:xfrm>
            <a:off x="4109696" y="1001400"/>
            <a:ext cx="184507" cy="185055"/>
          </a:xfrm>
          <a:prstGeom prst="rect">
            <a:avLst/>
          </a:prstGeom>
        </p:spPr>
      </p:pic>
      <p:cxnSp>
        <p:nvCxnSpPr>
          <p:cNvPr id="8" name="Straight Connector 7"/>
          <p:cNvCxnSpPr>
            <a:endCxn id="10" idx="0"/>
          </p:cNvCxnSpPr>
          <p:nvPr/>
        </p:nvCxnSpPr>
        <p:spPr>
          <a:xfrm>
            <a:off x="4201702" y="377852"/>
            <a:ext cx="248" cy="62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540262" y="1781635"/>
            <a:ext cx="622738"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493" y="211597"/>
            <a:ext cx="2377061" cy="338554"/>
          </a:xfrm>
          <a:prstGeom prst="rect">
            <a:avLst/>
          </a:prstGeom>
          <a:noFill/>
        </p:spPr>
        <p:txBody>
          <a:bodyPr wrap="none" rtlCol="0">
            <a:spAutoFit/>
          </a:bodyPr>
          <a:lstStyle/>
          <a:p>
            <a:r>
              <a:rPr lang="en-AU" sz="1600" dirty="0"/>
              <a:t>inertial frame of reference</a:t>
            </a:r>
            <a:endParaRPr lang="en-US" sz="1600" dirty="0"/>
          </a:p>
        </p:txBody>
      </p:sp>
      <p:sp>
        <p:nvSpPr>
          <p:cNvPr id="12" name="TextBox 11"/>
          <p:cNvSpPr txBox="1"/>
          <p:nvPr/>
        </p:nvSpPr>
        <p:spPr>
          <a:xfrm>
            <a:off x="302281" y="1617203"/>
            <a:ext cx="1253869"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r>
              <a:rPr lang="en-AU" sz="1600" dirty="0"/>
              <a:t> = 20 km.h</a:t>
            </a:r>
            <a:r>
              <a:rPr lang="en-AU" sz="1600" baseline="30000" dirty="0"/>
              <a:t>-1</a:t>
            </a:r>
            <a:endParaRPr lang="en-US" sz="1600" baseline="30000" dirty="0"/>
          </a:p>
        </p:txBody>
      </p:sp>
      <p:cxnSp>
        <p:nvCxnSpPr>
          <p:cNvPr id="15" name="Straight Connector 14"/>
          <p:cNvCxnSpPr/>
          <p:nvPr/>
        </p:nvCxnSpPr>
        <p:spPr>
          <a:xfrm>
            <a:off x="309838" y="2297336"/>
            <a:ext cx="4859167" cy="37785"/>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2" descr="Image result for clip art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263" y="3185096"/>
            <a:ext cx="2569388" cy="128469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228106" y="2502629"/>
            <a:ext cx="1571861" cy="1231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SOCCER.WPG"/>
          <p:cNvPicPr>
            <a:picLocks noChangeAspect="1"/>
          </p:cNvPicPr>
          <p:nvPr/>
        </p:nvPicPr>
        <p:blipFill>
          <a:blip r:embed="rId5" cstate="print"/>
          <a:stretch>
            <a:fillRect/>
          </a:stretch>
        </p:blipFill>
        <p:spPr>
          <a:xfrm>
            <a:off x="4110956" y="3118620"/>
            <a:ext cx="184507" cy="185055"/>
          </a:xfrm>
          <a:prstGeom prst="rect">
            <a:avLst/>
          </a:prstGeom>
        </p:spPr>
      </p:pic>
      <p:cxnSp>
        <p:nvCxnSpPr>
          <p:cNvPr id="22" name="Straight Connector 21"/>
          <p:cNvCxnSpPr>
            <a:endCxn id="21" idx="0"/>
          </p:cNvCxnSpPr>
          <p:nvPr/>
        </p:nvCxnSpPr>
        <p:spPr>
          <a:xfrm>
            <a:off x="4202962" y="2495072"/>
            <a:ext cx="248" cy="62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541522" y="3898855"/>
            <a:ext cx="622738"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53" y="2328817"/>
            <a:ext cx="2377061" cy="338554"/>
          </a:xfrm>
          <a:prstGeom prst="rect">
            <a:avLst/>
          </a:prstGeom>
          <a:noFill/>
        </p:spPr>
        <p:txBody>
          <a:bodyPr wrap="none" rtlCol="0">
            <a:spAutoFit/>
          </a:bodyPr>
          <a:lstStyle/>
          <a:p>
            <a:r>
              <a:rPr lang="en-AU" sz="1600" dirty="0"/>
              <a:t>inertial frame of reference</a:t>
            </a:r>
            <a:endParaRPr lang="en-US" sz="1600" dirty="0"/>
          </a:p>
        </p:txBody>
      </p:sp>
      <p:sp>
        <p:nvSpPr>
          <p:cNvPr id="25" name="TextBox 24"/>
          <p:cNvSpPr txBox="1"/>
          <p:nvPr/>
        </p:nvSpPr>
        <p:spPr>
          <a:xfrm>
            <a:off x="303541" y="3734423"/>
            <a:ext cx="1356462" cy="338554"/>
          </a:xfrm>
          <a:prstGeom prst="rect">
            <a:avLst/>
          </a:prstGeom>
          <a:noFill/>
        </p:spPr>
        <p:txBody>
          <a:bodyPr wrap="none" rtlCol="0">
            <a:spAutoFit/>
          </a:bodyPr>
          <a:lstStyle/>
          <a:p>
            <a:r>
              <a:rPr lang="en-AU" sz="1600" i="1" dirty="0">
                <a:latin typeface="Times New Roman" panose="02020603050405020304" pitchFamily="18" charset="0"/>
                <a:cs typeface="Times New Roman" panose="02020603050405020304" pitchFamily="18" charset="0"/>
              </a:rPr>
              <a:t>v</a:t>
            </a:r>
            <a:r>
              <a:rPr lang="en-AU" sz="1600" dirty="0"/>
              <a:t> = 180 km.h</a:t>
            </a:r>
            <a:r>
              <a:rPr lang="en-AU" sz="1600" baseline="30000" dirty="0"/>
              <a:t>-1</a:t>
            </a:r>
            <a:endParaRPr lang="en-US" sz="1600" baseline="30000" dirty="0"/>
          </a:p>
        </p:txBody>
      </p:sp>
      <p:cxnSp>
        <p:nvCxnSpPr>
          <p:cNvPr id="26" name="Straight Connector 25"/>
          <p:cNvCxnSpPr/>
          <p:nvPr/>
        </p:nvCxnSpPr>
        <p:spPr>
          <a:xfrm>
            <a:off x="311098" y="4414556"/>
            <a:ext cx="4859167" cy="37785"/>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2" descr="Image result for clip art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663" y="5294759"/>
            <a:ext cx="2569388" cy="128469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380506" y="4612292"/>
            <a:ext cx="1571861" cy="1231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SOCCER.WPG"/>
          <p:cNvPicPr>
            <a:picLocks noChangeAspect="1"/>
          </p:cNvPicPr>
          <p:nvPr/>
        </p:nvPicPr>
        <p:blipFill>
          <a:blip r:embed="rId5" cstate="print"/>
          <a:stretch>
            <a:fillRect/>
          </a:stretch>
        </p:blipFill>
        <p:spPr>
          <a:xfrm>
            <a:off x="4497624" y="5220726"/>
            <a:ext cx="184507" cy="185055"/>
          </a:xfrm>
          <a:prstGeom prst="rect">
            <a:avLst/>
          </a:prstGeom>
        </p:spPr>
      </p:pic>
      <p:cxnSp>
        <p:nvCxnSpPr>
          <p:cNvPr id="31" name="Straight Connector 30"/>
          <p:cNvCxnSpPr>
            <a:stCxn id="28" idx="0"/>
            <a:endCxn id="30" idx="0"/>
          </p:cNvCxnSpPr>
          <p:nvPr/>
        </p:nvCxnSpPr>
        <p:spPr>
          <a:xfrm>
            <a:off x="4166437" y="4612292"/>
            <a:ext cx="423441" cy="608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996203" y="5902719"/>
            <a:ext cx="360000"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8153" y="4438480"/>
            <a:ext cx="2809872" cy="338554"/>
          </a:xfrm>
          <a:prstGeom prst="rect">
            <a:avLst/>
          </a:prstGeom>
          <a:noFill/>
        </p:spPr>
        <p:txBody>
          <a:bodyPr wrap="none" rtlCol="0">
            <a:spAutoFit/>
          </a:bodyPr>
          <a:lstStyle/>
          <a:p>
            <a:r>
              <a:rPr lang="en-AU" sz="1600" dirty="0"/>
              <a:t>non-inertial frame of reference</a:t>
            </a:r>
            <a:endParaRPr lang="en-US" sz="1600" dirty="0"/>
          </a:p>
        </p:txBody>
      </p:sp>
      <p:cxnSp>
        <p:nvCxnSpPr>
          <p:cNvPr id="35" name="Straight Connector 34"/>
          <p:cNvCxnSpPr/>
          <p:nvPr/>
        </p:nvCxnSpPr>
        <p:spPr>
          <a:xfrm>
            <a:off x="463498" y="6524219"/>
            <a:ext cx="4859167" cy="37785"/>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347561" y="5903979"/>
            <a:ext cx="540000"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32659" y="5897681"/>
            <a:ext cx="720000"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2341136741"/>
              </p:ext>
            </p:extLst>
          </p:nvPr>
        </p:nvGraphicFramePr>
        <p:xfrm>
          <a:off x="1399900" y="6041579"/>
          <a:ext cx="152400" cy="215900"/>
        </p:xfrm>
        <a:graphic>
          <a:graphicData uri="http://schemas.openxmlformats.org/presentationml/2006/ole">
            <mc:AlternateContent xmlns:mc="http://schemas.openxmlformats.org/markup-compatibility/2006">
              <mc:Choice xmlns:v="urn:schemas-microsoft-com:vml" Requires="v">
                <p:oleObj spid="_x0000_s4337" name="Equation" r:id="rId6" imgW="152280" imgH="215640" progId="Equation.DSMT4">
                  <p:embed/>
                </p:oleObj>
              </mc:Choice>
              <mc:Fallback>
                <p:oleObj name="Equation" r:id="rId6" imgW="152280" imgH="215640" progId="Equation.DSMT4">
                  <p:embed/>
                  <p:pic>
                    <p:nvPicPr>
                      <p:cNvPr id="0" name=""/>
                      <p:cNvPicPr/>
                      <p:nvPr/>
                    </p:nvPicPr>
                    <p:blipFill>
                      <a:blip r:embed="rId7"/>
                      <a:stretch>
                        <a:fillRect/>
                      </a:stretch>
                    </p:blipFill>
                    <p:spPr>
                      <a:xfrm>
                        <a:off x="1399900" y="6041579"/>
                        <a:ext cx="152400" cy="2159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85076112"/>
              </p:ext>
            </p:extLst>
          </p:nvPr>
        </p:nvGraphicFramePr>
        <p:xfrm>
          <a:off x="1316773" y="5505030"/>
          <a:ext cx="152400" cy="215900"/>
        </p:xfrm>
        <a:graphic>
          <a:graphicData uri="http://schemas.openxmlformats.org/presentationml/2006/ole">
            <mc:AlternateContent xmlns:mc="http://schemas.openxmlformats.org/markup-compatibility/2006">
              <mc:Choice xmlns:v="urn:schemas-microsoft-com:vml" Requires="v">
                <p:oleObj spid="_x0000_s4338" name="Equation" r:id="rId8" imgW="152280" imgH="215640" progId="Equation.DSMT4">
                  <p:embed/>
                </p:oleObj>
              </mc:Choice>
              <mc:Fallback>
                <p:oleObj name="Equation" r:id="rId8" imgW="152280" imgH="215640" progId="Equation.DSMT4">
                  <p:embed/>
                  <p:pic>
                    <p:nvPicPr>
                      <p:cNvPr id="0" name=""/>
                      <p:cNvPicPr/>
                      <p:nvPr/>
                    </p:nvPicPr>
                    <p:blipFill>
                      <a:blip r:embed="rId9"/>
                      <a:stretch>
                        <a:fillRect/>
                      </a:stretch>
                    </p:blipFill>
                    <p:spPr>
                      <a:xfrm>
                        <a:off x="1316773" y="5505030"/>
                        <a:ext cx="152400" cy="215900"/>
                      </a:xfrm>
                      <a:prstGeom prst="rect">
                        <a:avLst/>
                      </a:prstGeom>
                    </p:spPr>
                  </p:pic>
                </p:oleObj>
              </mc:Fallback>
            </mc:AlternateContent>
          </a:graphicData>
        </a:graphic>
      </p:graphicFrame>
      <p:cxnSp>
        <p:nvCxnSpPr>
          <p:cNvPr id="40" name="Straight Arrow Connector 39"/>
          <p:cNvCxnSpPr/>
          <p:nvPr/>
        </p:nvCxnSpPr>
        <p:spPr>
          <a:xfrm flipH="1">
            <a:off x="760629" y="6178550"/>
            <a:ext cx="576000"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descr="BOY.WPG"/>
          <p:cNvPicPr>
            <a:picLocks noChangeAspect="1"/>
          </p:cNvPicPr>
          <p:nvPr/>
        </p:nvPicPr>
        <p:blipFill>
          <a:blip r:embed="rId10" cstate="print"/>
          <a:stretch>
            <a:fillRect/>
          </a:stretch>
        </p:blipFill>
        <p:spPr>
          <a:xfrm flipH="1">
            <a:off x="3645416" y="2697356"/>
            <a:ext cx="329577" cy="1043437"/>
          </a:xfrm>
          <a:prstGeom prst="rect">
            <a:avLst/>
          </a:prstGeom>
        </p:spPr>
      </p:pic>
      <p:sp>
        <p:nvSpPr>
          <p:cNvPr id="39" name="TextBox 38"/>
          <p:cNvSpPr txBox="1"/>
          <p:nvPr/>
        </p:nvSpPr>
        <p:spPr>
          <a:xfrm>
            <a:off x="3604700" y="1224238"/>
            <a:ext cx="623312" cy="338554"/>
          </a:xfrm>
          <a:prstGeom prst="rect">
            <a:avLst/>
          </a:prstGeom>
          <a:noFill/>
        </p:spPr>
        <p:txBody>
          <a:bodyPr wrap="none" rtlCol="0">
            <a:spAutoFit/>
          </a:bodyPr>
          <a:lstStyle/>
          <a:p>
            <a:r>
              <a:rPr lang="en-AU" sz="1600" dirty="0"/>
              <a:t>Mary</a:t>
            </a:r>
            <a:endParaRPr lang="en-US" sz="1600" dirty="0"/>
          </a:p>
        </p:txBody>
      </p:sp>
      <p:sp>
        <p:nvSpPr>
          <p:cNvPr id="44" name="TextBox 43"/>
          <p:cNvSpPr txBox="1"/>
          <p:nvPr/>
        </p:nvSpPr>
        <p:spPr>
          <a:xfrm>
            <a:off x="3175209" y="2457292"/>
            <a:ext cx="641138" cy="338554"/>
          </a:xfrm>
          <a:prstGeom prst="rect">
            <a:avLst/>
          </a:prstGeom>
          <a:noFill/>
        </p:spPr>
        <p:txBody>
          <a:bodyPr wrap="none" rtlCol="0">
            <a:spAutoFit/>
          </a:bodyPr>
          <a:lstStyle/>
          <a:p>
            <a:r>
              <a:rPr lang="en-AU" sz="1600" dirty="0"/>
              <a:t>Steve</a:t>
            </a:r>
            <a:endParaRPr lang="en-US" sz="1600" dirty="0"/>
          </a:p>
        </p:txBody>
      </p:sp>
      <p:pic>
        <p:nvPicPr>
          <p:cNvPr id="4104" name="Picture 8" descr="Image result for clip art person black and whit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3491268" y="4995193"/>
            <a:ext cx="585712" cy="8123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516536" y="4627417"/>
            <a:ext cx="474425" cy="338554"/>
          </a:xfrm>
          <a:prstGeom prst="rect">
            <a:avLst/>
          </a:prstGeom>
          <a:noFill/>
        </p:spPr>
        <p:txBody>
          <a:bodyPr wrap="none" rtlCol="0">
            <a:spAutoFit/>
          </a:bodyPr>
          <a:lstStyle/>
          <a:p>
            <a:r>
              <a:rPr lang="en-AU" sz="1600" dirty="0"/>
              <a:t>Eve</a:t>
            </a:r>
            <a:endParaRPr lang="en-US" sz="1600" dirty="0"/>
          </a:p>
        </p:txBody>
      </p:sp>
    </p:spTree>
    <p:extLst>
      <p:ext uri="{BB962C8B-B14F-4D97-AF65-F5344CB8AC3E}">
        <p14:creationId xmlns:p14="http://schemas.microsoft.com/office/powerpoint/2010/main" val="35462199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12651</TotalTime>
  <Words>1203</Words>
  <Application>Microsoft Office PowerPoint</Application>
  <PresentationFormat>Custom</PresentationFormat>
  <Paragraphs>381</Paragraphs>
  <Slides>62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1" baseType="lpstr">
      <vt:lpstr>Arial</vt:lpstr>
      <vt:lpstr>Calibri</vt:lpstr>
      <vt:lpstr>Calibri Light</vt:lpstr>
      <vt:lpstr>Symbol</vt:lpstr>
      <vt:lpstr>Times New Roman</vt:lpstr>
      <vt:lpstr>Wingdings</vt:lpstr>
      <vt:lpstr>Office Theme</vt:lpstr>
      <vt:lpstr>Equation</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182</cp:revision>
  <dcterms:created xsi:type="dcterms:W3CDTF">2017-08-27T22:19:28Z</dcterms:created>
  <dcterms:modified xsi:type="dcterms:W3CDTF">2019-07-17T10:40:45Z</dcterms:modified>
</cp:coreProperties>
</file>